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61" r:id="rId11"/>
    <p:sldId id="263" r:id="rId12"/>
    <p:sldId id="264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8FA9D-3CCE-44A2-8D5B-BE09E5D05E97}" v="56" dt="2021-11-08T17:16:23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37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35421-85A6-AB4A-932E-E1265006F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EE139-DD62-EA49-970D-594334A59B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E5FD-1404-A841-AAA5-F9A0E4497F6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0E332-ACD2-E947-A363-29DECFF1AD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2FC9B-B783-4740-8322-E76C7EFA9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93790-D99E-8F45-B43D-E452ED0E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FEF2D-4700-4D4A-9392-097AED185FD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398EC-19D5-A64D-B058-F6B2A100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8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FB6AE9-9FDF-3F4A-A777-AA94DAD12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9348243" y="2905263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9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1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23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5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9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1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5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6A018-FD31-9F4F-BE63-7E69D352A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1E37C7-F86C-ED4F-ADE9-1A2A5CD3D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09" y="2883348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BE2FA-F575-3A45-BA79-48E8B0A1F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dirty="0"/>
              <a:t>Click to edit Master title </a:t>
            </a:r>
            <a:r>
              <a:rPr lang="en-US" dirty="0" err="1"/>
              <a:t>styleç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4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4F561-4C1D-D543-8C66-5039839BB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B9A28B1-57AA-FD4E-981E-B83DCD94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9423D6-6064-A94C-B8AA-93B1D911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B9A28B1-57AA-FD4E-981E-B83DCD94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9423D6-6064-A94C-B8AA-93B1D911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5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61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7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D796-E7D6-044E-B855-224522C29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Hoot Interactive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EB6D2-6ACC-F844-9E6B-624618FC1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Google VLA Assist Guide</a:t>
            </a:r>
          </a:p>
        </p:txBody>
      </p:sp>
    </p:spTree>
    <p:extLst>
      <p:ext uri="{BB962C8B-B14F-4D97-AF65-F5344CB8AC3E}">
        <p14:creationId xmlns:p14="http://schemas.microsoft.com/office/powerpoint/2010/main" val="318336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70307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/>
              <a:t>It will ask you to pick your country</a:t>
            </a:r>
          </a:p>
          <a:p>
            <a:r>
              <a:rPr lang="en-US" sz="1400" dirty="0"/>
              <a:t>You Must Link to The Clients GMB Account</a:t>
            </a:r>
          </a:p>
          <a:p>
            <a:pPr lvl="1"/>
            <a:r>
              <a:rPr lang="en-US" sz="1000"/>
              <a:t>When you click into the add location it will list all locations you are set as a </a:t>
            </a:r>
            <a:r>
              <a:rPr lang="en-US" sz="1000" dirty="0"/>
              <a:t>manager for</a:t>
            </a:r>
          </a:p>
          <a:p>
            <a:pPr lvl="1"/>
            <a:r>
              <a:rPr lang="en-US" sz="1000" dirty="0"/>
              <a:t>Select the location</a:t>
            </a:r>
          </a:p>
          <a:p>
            <a:r>
              <a:rPr lang="en-US" sz="1400"/>
              <a:t>Once approved, Google will show confirmation that it is now </a:t>
            </a:r>
            <a:r>
              <a:rPr lang="en-US" sz="1400" dirty="0"/>
              <a:t>linked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3E4649-CEE6-9B41-AA6F-07C7D08C0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2"/>
          <a:stretch/>
        </p:blipFill>
        <p:spPr>
          <a:xfrm>
            <a:off x="7093514" y="200582"/>
            <a:ext cx="4515337" cy="32671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91EDF0-F0AB-524B-99DD-868CF26E6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3"/>
          <a:stretch/>
        </p:blipFill>
        <p:spPr>
          <a:xfrm>
            <a:off x="7882730" y="1907826"/>
            <a:ext cx="4309270" cy="2153654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35D1AD-76B6-B642-8FEE-C7E07E68F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72" t="6961" r="1878"/>
          <a:stretch/>
        </p:blipFill>
        <p:spPr>
          <a:xfrm>
            <a:off x="7093513" y="3288880"/>
            <a:ext cx="4515337" cy="33063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8193153" y="1391320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8193153" y="2822828"/>
            <a:ext cx="2943276" cy="13984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260530" y="4465512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5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60682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02" y="2732479"/>
            <a:ext cx="5664649" cy="13156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400" dirty="0"/>
              <a:t>Now You Must Link Google Ads Account</a:t>
            </a:r>
          </a:p>
          <a:p>
            <a:r>
              <a:rPr lang="en-US" sz="1400" dirty="0"/>
              <a:t>It will</a:t>
            </a:r>
            <a:r>
              <a:rPr lang="en-US" sz="1400"/>
              <a:t> default to your MCC or you can add a manual request</a:t>
            </a:r>
            <a:endParaRPr lang="en-US" sz="1000"/>
          </a:p>
          <a:p>
            <a:r>
              <a:rPr lang="en-US" sz="1400" dirty="0"/>
              <a:t>If the account you want isn’t Shown in the tip box, open the request window under “Other Google Accounts”</a:t>
            </a:r>
          </a:p>
          <a:p>
            <a:r>
              <a:rPr lang="en-US" sz="1400" dirty="0"/>
              <a:t>Enter the CID and send request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402259-4BD3-F544-8176-D3035889C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9" t="28954"/>
          <a:stretch/>
        </p:blipFill>
        <p:spPr>
          <a:xfrm>
            <a:off x="6889730" y="704325"/>
            <a:ext cx="5111568" cy="2656599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4C6ABFB-69AE-624B-BA31-39C7F2BD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59" y="3204111"/>
            <a:ext cx="5528109" cy="27154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8335702" y="1802077"/>
            <a:ext cx="803483" cy="18870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265340" y="4526043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60682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Within Google Ads, Navigate to Tools &amp; Settings and then </a:t>
            </a:r>
            <a:r>
              <a:rPr lang="en-US" sz="1400" dirty="0"/>
              <a:t>“Linked Accounts”</a:t>
            </a:r>
          </a:p>
          <a:p>
            <a:r>
              <a:rPr lang="en-US" sz="1400" dirty="0"/>
              <a:t>You should see an open request </a:t>
            </a:r>
          </a:p>
          <a:p>
            <a:pPr lvl="1"/>
            <a:r>
              <a:rPr lang="en-US" sz="1000" dirty="0"/>
              <a:t>Open Request to approve</a:t>
            </a:r>
          </a:p>
          <a:p>
            <a:pPr lvl="1"/>
            <a:r>
              <a:rPr lang="en-US" sz="1000" dirty="0"/>
              <a:t>Once Approved it will show inside Google Ads as Linked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4E08EA-D171-E549-A5D8-5789B0F4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51" y="2935092"/>
            <a:ext cx="5068554" cy="2222882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2119C5-8944-BC4F-A2BD-6FCF0672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552" y="217953"/>
            <a:ext cx="5068553" cy="1844106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FA94A7-511D-3D48-8EB7-CAFA2B01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59" y="1880591"/>
            <a:ext cx="5236046" cy="1405066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286FDD-CAD2-5F45-AC27-78640CA59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59" y="4852961"/>
            <a:ext cx="5236046" cy="147105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10491302" y="1337556"/>
            <a:ext cx="799137" cy="160942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6933058" y="2705867"/>
            <a:ext cx="4482509" cy="15283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10248153" y="4589949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D775B8-226C-7D4C-8B1B-84891B98C1D7}"/>
              </a:ext>
            </a:extLst>
          </p:cNvPr>
          <p:cNvSpPr/>
          <p:nvPr/>
        </p:nvSpPr>
        <p:spPr>
          <a:xfrm>
            <a:off x="6933058" y="5500510"/>
            <a:ext cx="4482509" cy="15283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808C4E-43DE-AB4B-9D06-8C7585B30E99}"/>
              </a:ext>
            </a:extLst>
          </p:cNvPr>
          <p:cNvSpPr/>
          <p:nvPr/>
        </p:nvSpPr>
        <p:spPr>
          <a:xfrm>
            <a:off x="10412697" y="217953"/>
            <a:ext cx="300228" cy="24657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503469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/>
              <a:t>Navigate back to merchant Center</a:t>
            </a:r>
          </a:p>
          <a:p>
            <a:pPr lvl="1"/>
            <a:r>
              <a:rPr lang="en-US" sz="1000" dirty="0"/>
              <a:t>You should now see that both the GMB and ADS account are linked </a:t>
            </a:r>
          </a:p>
          <a:p>
            <a:pPr lvl="1"/>
            <a:r>
              <a:rPr lang="en-US" sz="1000" dirty="0"/>
              <a:t>There is a link to the Ads Set-up Guide just below the box</a:t>
            </a:r>
          </a:p>
          <a:p>
            <a:pPr lvl="1"/>
            <a:r>
              <a:rPr lang="en-US" sz="1000" dirty="0"/>
              <a:t>https://</a:t>
            </a:r>
            <a:r>
              <a:rPr lang="en-US" sz="1000" dirty="0" err="1"/>
              <a:t>support.google.com</a:t>
            </a:r>
            <a:r>
              <a:rPr lang="en-US" sz="1000" dirty="0"/>
              <a:t>/merchants/answer/3540291?hl=</a:t>
            </a:r>
            <a:r>
              <a:rPr lang="en-US" sz="1000" dirty="0" err="1"/>
              <a:t>en</a:t>
            </a:r>
            <a:endParaRPr lang="en-US" sz="1000" dirty="0"/>
          </a:p>
          <a:p>
            <a:r>
              <a:rPr lang="en-US" sz="1400" dirty="0"/>
              <a:t>Use the “</a:t>
            </a:r>
            <a:r>
              <a:rPr lang="en-US" sz="2000" dirty="0"/>
              <a:t>+</a:t>
            </a:r>
            <a:r>
              <a:rPr lang="en-US" sz="1400" dirty="0"/>
              <a:t>” to Start building out your first campaign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A7EB0D-3116-FE4A-B608-29C24864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925" y="1794271"/>
            <a:ext cx="5170957" cy="296939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10939796" y="3993766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8226273" y="4192961"/>
            <a:ext cx="334253" cy="22228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307978" y="2697215"/>
            <a:ext cx="1572814" cy="1082305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A2A8-97E6-AC43-81D2-EC1DA76E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Set-Up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4B07C-CC53-5E40-AB33-F1A1190A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Advertiser &amp; Set-up Custom Feed Inside Hoot Interface</a:t>
            </a:r>
          </a:p>
          <a:p>
            <a:r>
              <a:rPr lang="en-US" dirty="0"/>
              <a:t>Create or Obtain Access to Google Merchant Center</a:t>
            </a:r>
          </a:p>
          <a:p>
            <a:r>
              <a:rPr lang="en-US" dirty="0"/>
              <a:t>Link Merchant Center and Google My Business Location</a:t>
            </a:r>
          </a:p>
          <a:p>
            <a:r>
              <a:rPr lang="en-US" dirty="0"/>
              <a:t>Link Merchant Center and Google Ads Account</a:t>
            </a:r>
          </a:p>
          <a:p>
            <a:r>
              <a:rPr lang="en-US" dirty="0"/>
              <a:t>Create Local Ads Campaign (Link Included)</a:t>
            </a:r>
          </a:p>
        </p:txBody>
      </p:sp>
    </p:spTree>
    <p:extLst>
      <p:ext uri="{BB962C8B-B14F-4D97-AF65-F5344CB8AC3E}">
        <p14:creationId xmlns:p14="http://schemas.microsoft.com/office/powerpoint/2010/main" val="116151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C7B95C-29A2-D742-A8C2-F2E5254A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Create Custom Feed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EAED9C-05A8-1348-8109-379BDAB9EF46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Navigate to Inventory Feeds Tab</a:t>
            </a:r>
          </a:p>
          <a:p>
            <a:r>
              <a:rPr lang="en-US" sz="1400" dirty="0"/>
              <a:t>+ Feed Subscription </a:t>
            </a:r>
          </a:p>
          <a:p>
            <a:r>
              <a:rPr lang="en-US" sz="1400" dirty="0"/>
              <a:t>Name the Feed</a:t>
            </a:r>
          </a:p>
          <a:p>
            <a:r>
              <a:rPr lang="en-US" sz="1400" dirty="0"/>
              <a:t>Type = Default</a:t>
            </a:r>
          </a:p>
          <a:p>
            <a:r>
              <a:rPr lang="en-US" sz="1400" dirty="0"/>
              <a:t>Feed Format = Google VLA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2C09FF-069C-124F-BE81-DC926155F9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18"/>
          <a:stretch/>
        </p:blipFill>
        <p:spPr>
          <a:xfrm>
            <a:off x="5326793" y="2879844"/>
            <a:ext cx="6269479" cy="251337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0E1ADA-B181-0945-A4F0-07B79C1745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35"/>
          <a:stretch/>
        </p:blipFill>
        <p:spPr>
          <a:xfrm>
            <a:off x="5282640" y="609599"/>
            <a:ext cx="6357786" cy="20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DB5A01-E0EC-A146-A970-BB59CC4ED020}"/>
              </a:ext>
            </a:extLst>
          </p:cNvPr>
          <p:cNvSpPr/>
          <p:nvPr/>
        </p:nvSpPr>
        <p:spPr>
          <a:xfrm>
            <a:off x="7490275" y="3223838"/>
            <a:ext cx="805070" cy="19223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8FBC2C-1EEB-7240-81CC-B7989348053C}"/>
              </a:ext>
            </a:extLst>
          </p:cNvPr>
          <p:cNvSpPr/>
          <p:nvPr/>
        </p:nvSpPr>
        <p:spPr>
          <a:xfrm>
            <a:off x="7427217" y="3529356"/>
            <a:ext cx="805070" cy="9684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547A40-DC55-4E47-84A9-41D7ADFE1C75}"/>
              </a:ext>
            </a:extLst>
          </p:cNvPr>
          <p:cNvSpPr/>
          <p:nvPr/>
        </p:nvSpPr>
        <p:spPr>
          <a:xfrm>
            <a:off x="7410741" y="4590484"/>
            <a:ext cx="805070" cy="9684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09AAFF-0F4A-0D4B-8E16-C49D12EF11A9}"/>
              </a:ext>
            </a:extLst>
          </p:cNvPr>
          <p:cNvSpPr/>
          <p:nvPr/>
        </p:nvSpPr>
        <p:spPr>
          <a:xfrm>
            <a:off x="6168102" y="1481852"/>
            <a:ext cx="805070" cy="19223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0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0BEA51-7146-4F64-94FB-1A86C0194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F94F9F-C18F-4389-8ADA-81EFB1781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6B89DC-0391-4517-B9A1-50CCC956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CBF1EE-28EC-4EA5-866E-499284FC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DBA20C-6FEF-462F-A277-F14F14BEE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7C1D521-45BA-4AC1-A2C7-C8D9F85F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4A1C9F-4FBD-4D46-943D-1B39469A8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05821D6-5125-4277-89F9-B7B3DAF7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16225-314C-4679-8FC2-3F3C46AB6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C7B95C-29A2-D742-A8C2-F2E5254A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Create Custom Feed</a:t>
            </a:r>
          </a:p>
        </p:txBody>
      </p:sp>
      <p:pic>
        <p:nvPicPr>
          <p:cNvPr id="47" name="Picture 29">
            <a:extLst>
              <a:ext uri="{FF2B5EF4-FFF2-40B4-BE49-F238E27FC236}">
                <a16:creationId xmlns:a16="http://schemas.microsoft.com/office/drawing/2014/main" id="{8A36C73E-1917-409B-8B05-7093151D7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EAED9C-05A8-1348-8109-379BDAB9EF46}"/>
              </a:ext>
            </a:extLst>
          </p:cNvPr>
          <p:cNvSpPr txBox="1">
            <a:spLocks/>
          </p:cNvSpPr>
          <p:nvPr/>
        </p:nvSpPr>
        <p:spPr>
          <a:xfrm>
            <a:off x="709066" y="2528594"/>
            <a:ext cx="4872046" cy="3333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Select the advertiser</a:t>
            </a:r>
          </a:p>
          <a:p>
            <a:r>
              <a:rPr lang="en-US" sz="2000" dirty="0"/>
              <a:t>Add any URL tracking Parameters needed</a:t>
            </a:r>
          </a:p>
          <a:p>
            <a:pPr lvl="1"/>
            <a:r>
              <a:rPr lang="en-US" sz="1600" dirty="0"/>
              <a:t>VLA Requires appending the store code parameter to the final URL. So you must include a tracking parameter named “Store” with a value of “"{</a:t>
            </a:r>
            <a:r>
              <a:rPr lang="en-US" sz="1600" dirty="0" err="1"/>
              <a:t>store_code</a:t>
            </a:r>
            <a:r>
              <a:rPr lang="en-US" sz="1600" dirty="0"/>
              <a:t>}”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dirty="0"/>
              <a:t>Add Custom Filters if Necessary</a:t>
            </a:r>
          </a:p>
          <a:p>
            <a:pPr lvl="1"/>
            <a:r>
              <a:rPr lang="en-US" sz="1600" dirty="0"/>
              <a:t>We recommend Price &gt;=1(Removes cars with no prices)</a:t>
            </a:r>
          </a:p>
        </p:txBody>
      </p:sp>
      <p:sp>
        <p:nvSpPr>
          <p:cNvPr id="48" name="Rectangle 31">
            <a:extLst>
              <a:ext uri="{FF2B5EF4-FFF2-40B4-BE49-F238E27FC236}">
                <a16:creationId xmlns:a16="http://schemas.microsoft.com/office/drawing/2014/main" id="{6F191A36-E820-48C5-B16C-958384D2B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Graphical user interface&#10;&#10;Description automatically generated">
            <a:extLst>
              <a:ext uri="{FF2B5EF4-FFF2-40B4-BE49-F238E27FC236}">
                <a16:creationId xmlns:a16="http://schemas.microsoft.com/office/drawing/2014/main" id="{6852597A-B5C2-894B-BDAD-41DC2CA25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707" y="988896"/>
            <a:ext cx="2785539" cy="4880206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95A3AB0-DCFD-F547-90AA-68F5326E5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161" y="4103629"/>
            <a:ext cx="4123778" cy="14330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480D5A-DD06-314B-8CE5-A7BBDC5B0D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810" y="2353059"/>
            <a:ext cx="4067851" cy="129154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CB862B1-B624-D146-B0AD-CE4622426A5D}"/>
              </a:ext>
            </a:extLst>
          </p:cNvPr>
          <p:cNvSpPr/>
          <p:nvPr/>
        </p:nvSpPr>
        <p:spPr>
          <a:xfrm>
            <a:off x="6980370" y="2931362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00981F-0D32-E942-8BF4-F32A52F79035}"/>
              </a:ext>
            </a:extLst>
          </p:cNvPr>
          <p:cNvSpPr/>
          <p:nvPr/>
        </p:nvSpPr>
        <p:spPr>
          <a:xfrm>
            <a:off x="6980250" y="3118115"/>
            <a:ext cx="265281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461A74-89FC-0E47-8515-BCBA1C9BFAA6}"/>
              </a:ext>
            </a:extLst>
          </p:cNvPr>
          <p:cNvSpPr/>
          <p:nvPr/>
        </p:nvSpPr>
        <p:spPr>
          <a:xfrm>
            <a:off x="5966927" y="4820135"/>
            <a:ext cx="4062012" cy="49209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CA21F7-5489-DF4F-9EA9-55049E742A6B}"/>
              </a:ext>
            </a:extLst>
          </p:cNvPr>
          <p:cNvSpPr/>
          <p:nvPr/>
        </p:nvSpPr>
        <p:spPr>
          <a:xfrm>
            <a:off x="10028939" y="1001077"/>
            <a:ext cx="1257370" cy="4772705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C039F0-87CE-A945-95B7-415727D02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913" y="3908785"/>
            <a:ext cx="3796677" cy="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9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2B2CF8A-C03E-C64A-B680-70E96995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Google Merchant Center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5E0799-F8FB-F442-B8EE-F26E2A2E7DB2}"/>
              </a:ext>
            </a:extLst>
          </p:cNvPr>
          <p:cNvSpPr txBox="1"/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Make Sure Business Information has been completed and URL is claimed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URL Must be claimed for Feed to be approved https://</a:t>
            </a:r>
            <a:r>
              <a:rPr lang="en-US" sz="1400" dirty="0" err="1"/>
              <a:t>support.google.com</a:t>
            </a:r>
            <a:r>
              <a:rPr lang="en-US" sz="1400" dirty="0"/>
              <a:t>/merchants/answer/176793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Create Feeds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Navigate to Products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Feeds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”+” Add New Feed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 Language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 Destinations</a:t>
            </a:r>
          </a:p>
          <a:p>
            <a:pPr marL="1657350" lvl="3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Vehicle Inventory Ads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3EB72E-B3DE-604F-877B-C5BA0E334C91}"/>
              </a:ext>
            </a:extLst>
          </p:cNvPr>
          <p:cNvGrpSpPr/>
          <p:nvPr/>
        </p:nvGrpSpPr>
        <p:grpSpPr>
          <a:xfrm>
            <a:off x="5276090" y="1254267"/>
            <a:ext cx="6269479" cy="4349466"/>
            <a:chOff x="6348549" y="1253801"/>
            <a:chExt cx="6477000" cy="4055986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AEA7E69-ED84-8042-8300-6A992AC33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549" y="1253802"/>
              <a:ext cx="6477000" cy="405598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F1DF9F-1942-B540-8C3A-A5A825790FB6}"/>
                </a:ext>
              </a:extLst>
            </p:cNvPr>
            <p:cNvSpPr/>
            <p:nvPr/>
          </p:nvSpPr>
          <p:spPr>
            <a:xfrm>
              <a:off x="11646567" y="1253801"/>
              <a:ext cx="273495" cy="21886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DB40DD-121F-A146-94C6-7C70FC564C2C}"/>
                </a:ext>
              </a:extLst>
            </p:cNvPr>
            <p:cNvSpPr/>
            <p:nvPr/>
          </p:nvSpPr>
          <p:spPr>
            <a:xfrm>
              <a:off x="10841497" y="2223554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B13467-B339-154C-AF57-44B0D017F31D}"/>
                </a:ext>
              </a:extLst>
            </p:cNvPr>
            <p:cNvSpPr/>
            <p:nvPr/>
          </p:nvSpPr>
          <p:spPr>
            <a:xfrm>
              <a:off x="6408806" y="1548213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2D7974-EFE8-F849-A7EB-291D6EC3B81C}"/>
                </a:ext>
              </a:extLst>
            </p:cNvPr>
            <p:cNvSpPr/>
            <p:nvPr/>
          </p:nvSpPr>
          <p:spPr>
            <a:xfrm>
              <a:off x="7225121" y="1548213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666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 dirty="0"/>
              <a:t>Create and Activate your First Feed</a:t>
            </a:r>
          </a:p>
          <a:p>
            <a:pPr lvl="1"/>
            <a:r>
              <a:rPr lang="en-US" sz="1400" dirty="0"/>
              <a:t>Left Menu, Navigate to Product “Feeds”</a:t>
            </a:r>
          </a:p>
          <a:p>
            <a:pPr lvl="1"/>
            <a:r>
              <a:rPr lang="en-US" sz="1400" dirty="0"/>
              <a:t>“+” Create New Feed</a:t>
            </a:r>
          </a:p>
          <a:p>
            <a:pPr lvl="2"/>
            <a:r>
              <a:rPr lang="en-US" sz="1400" dirty="0"/>
              <a:t>You will be given an option on how you want to upload products, select “upload multiple products”</a:t>
            </a:r>
          </a:p>
          <a:p>
            <a:pPr lvl="2"/>
            <a:r>
              <a:rPr lang="en-US" sz="1400" dirty="0"/>
              <a:t>Select “vehicle Inventory Ads”</a:t>
            </a:r>
          </a:p>
          <a:p>
            <a:pPr lvl="2"/>
            <a:r>
              <a:rPr lang="en-US" sz="1400" dirty="0"/>
              <a:t>Continue</a:t>
            </a:r>
          </a:p>
          <a:p>
            <a:pPr lvl="1"/>
            <a:endParaRPr lang="en-US" sz="1400" dirty="0"/>
          </a:p>
        </p:txBody>
      </p:sp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87A523DF-E745-7349-AD48-2A3AD6F03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9600"/>
            <a:ext cx="4956048" cy="251519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0FE0CF-B515-C24F-8503-6CD01693C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436" y="3428999"/>
            <a:ext cx="3374184" cy="26243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1881A1-7506-E241-A57D-35D0001EB25E}"/>
              </a:ext>
            </a:extLst>
          </p:cNvPr>
          <p:cNvSpPr/>
          <p:nvPr/>
        </p:nvSpPr>
        <p:spPr>
          <a:xfrm>
            <a:off x="8574024" y="1931291"/>
            <a:ext cx="1230376" cy="98970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C014B4-D7AE-FC42-A3D5-58DCB2692F9C}"/>
              </a:ext>
            </a:extLst>
          </p:cNvPr>
          <p:cNvSpPr/>
          <p:nvPr/>
        </p:nvSpPr>
        <p:spPr>
          <a:xfrm>
            <a:off x="6913066" y="4508500"/>
            <a:ext cx="427534" cy="165101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198392-B381-BF41-9B26-506C7D3CF1AE}"/>
              </a:ext>
            </a:extLst>
          </p:cNvPr>
          <p:cNvSpPr/>
          <p:nvPr/>
        </p:nvSpPr>
        <p:spPr>
          <a:xfrm>
            <a:off x="6913066" y="5546963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300" dirty="0"/>
              <a:t>Feed Creation</a:t>
            </a:r>
          </a:p>
          <a:p>
            <a:pPr lvl="1"/>
            <a:r>
              <a:rPr lang="en-US" sz="1300" dirty="0"/>
              <a:t>Give the file a name</a:t>
            </a:r>
          </a:p>
          <a:p>
            <a:pPr lvl="1"/>
            <a:r>
              <a:rPr lang="en-US" sz="1300" dirty="0"/>
              <a:t>Select frequency of feed upload</a:t>
            </a:r>
          </a:p>
          <a:p>
            <a:pPr lvl="1"/>
            <a:r>
              <a:rPr lang="en-US" sz="1300" dirty="0"/>
              <a:t>Copy and paste feed URL from Hoot Interface</a:t>
            </a:r>
          </a:p>
          <a:p>
            <a:pPr lvl="1"/>
            <a:r>
              <a:rPr lang="en-US" sz="1300" dirty="0"/>
              <a:t>Paste inside “File URL”</a:t>
            </a:r>
          </a:p>
          <a:p>
            <a:pPr lvl="2"/>
            <a:r>
              <a:rPr lang="en-US" sz="1300" dirty="0"/>
              <a:t>Username &amp; Password not needed</a:t>
            </a:r>
          </a:p>
          <a:p>
            <a:pPr lvl="1"/>
            <a:r>
              <a:rPr lang="en-US" sz="1300" dirty="0"/>
              <a:t>Create Feed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22079F-6A66-3443-B7F0-E0CB2994C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60" y="453670"/>
            <a:ext cx="6290931" cy="214933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243C0B6-610E-4143-8C5D-3CB75AECD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197" y="2741498"/>
            <a:ext cx="4404655" cy="37880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29CB09-D919-2E44-91FC-7D0D1EC219C7}"/>
              </a:ext>
            </a:extLst>
          </p:cNvPr>
          <p:cNvSpPr/>
          <p:nvPr/>
        </p:nvSpPr>
        <p:spPr>
          <a:xfrm>
            <a:off x="6788532" y="3879596"/>
            <a:ext cx="779276" cy="67297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ABC5C-3C0A-044C-914F-8F16407BBD09}"/>
              </a:ext>
            </a:extLst>
          </p:cNvPr>
          <p:cNvSpPr/>
          <p:nvPr/>
        </p:nvSpPr>
        <p:spPr>
          <a:xfrm>
            <a:off x="6773366" y="3458379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121153-CDF2-B34D-A5E5-C1AECE21755E}"/>
              </a:ext>
            </a:extLst>
          </p:cNvPr>
          <p:cNvSpPr/>
          <p:nvPr/>
        </p:nvSpPr>
        <p:spPr>
          <a:xfrm>
            <a:off x="6788532" y="4918190"/>
            <a:ext cx="1506813" cy="25071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69C62-D0F7-0C4F-8B6D-88586C1D4A95}"/>
              </a:ext>
            </a:extLst>
          </p:cNvPr>
          <p:cNvSpPr/>
          <p:nvPr/>
        </p:nvSpPr>
        <p:spPr>
          <a:xfrm>
            <a:off x="6773366" y="4677261"/>
            <a:ext cx="1506813" cy="25071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DEB3E-5844-3745-A1F0-83E6C584373C}"/>
              </a:ext>
            </a:extLst>
          </p:cNvPr>
          <p:cNvSpPr/>
          <p:nvPr/>
        </p:nvSpPr>
        <p:spPr>
          <a:xfrm>
            <a:off x="10977007" y="1958227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E1FCFD-688B-0A49-8D5B-C150DB063228}"/>
              </a:ext>
            </a:extLst>
          </p:cNvPr>
          <p:cNvSpPr/>
          <p:nvPr/>
        </p:nvSpPr>
        <p:spPr>
          <a:xfrm>
            <a:off x="6680200" y="6278792"/>
            <a:ext cx="482600" cy="25070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AEF1A3-CA74-884F-8F55-7EF94C6699F8}"/>
              </a:ext>
            </a:extLst>
          </p:cNvPr>
          <p:cNvSpPr/>
          <p:nvPr/>
        </p:nvSpPr>
        <p:spPr>
          <a:xfrm>
            <a:off x="5921996" y="2470258"/>
            <a:ext cx="3095004" cy="13274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lvl="1"/>
            <a:r>
              <a:rPr lang="en-US" sz="1300" dirty="0"/>
              <a:t>Once Created click into the feed you just created </a:t>
            </a:r>
          </a:p>
          <a:p>
            <a:pPr lvl="1"/>
            <a:r>
              <a:rPr lang="en-US" sz="1300" dirty="0"/>
              <a:t>Top Right corner select “Fetch Now”</a:t>
            </a:r>
          </a:p>
          <a:p>
            <a:pPr lvl="2"/>
            <a:r>
              <a:rPr lang="en-US" sz="1300" dirty="0"/>
              <a:t>This will take a few minutes but should return some results</a:t>
            </a:r>
          </a:p>
          <a:p>
            <a:pPr lvl="2"/>
            <a:r>
              <a:rPr lang="en-US" sz="1300" dirty="0"/>
              <a:t>Fix any issues there might be present</a:t>
            </a:r>
          </a:p>
          <a:p>
            <a:pPr lvl="2"/>
            <a:r>
              <a:rPr lang="en-US" sz="1300" dirty="0"/>
              <a:t>Vehicles missing values can be filtered out at the feed level inside the Hoot interface. </a:t>
            </a:r>
          </a:p>
          <a:p>
            <a:pPr lvl="2"/>
            <a:r>
              <a:rPr lang="en-US" sz="1300" dirty="0"/>
              <a:t>The store code parameter is required and can be applied inside the Hoot interface.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9A0F136-7C44-4041-B9DB-2736471C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18" y="2337606"/>
            <a:ext cx="6491418" cy="21827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ABC5C-3C0A-044C-914F-8F16407BBD09}"/>
              </a:ext>
            </a:extLst>
          </p:cNvPr>
          <p:cNvSpPr/>
          <p:nvPr/>
        </p:nvSpPr>
        <p:spPr>
          <a:xfrm>
            <a:off x="11277600" y="2619407"/>
            <a:ext cx="431800" cy="13649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8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660843-4A73-0644-B64E-83615453AFE4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780CB-E9AA-B34E-AA3B-612E487F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3333"/>
            <a:ext cx="6651057" cy="1080938"/>
          </a:xfr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r>
              <a:rPr lang="en-US" dirty="0"/>
              <a:t>Google Merchant Center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BF93F4-4B03-DE45-9CE2-5630B61603E0}"/>
              </a:ext>
            </a:extLst>
          </p:cNvPr>
          <p:cNvGrpSpPr/>
          <p:nvPr/>
        </p:nvGrpSpPr>
        <p:grpSpPr>
          <a:xfrm>
            <a:off x="6781227" y="705738"/>
            <a:ext cx="5410773" cy="5446524"/>
            <a:chOff x="6841865" y="1046243"/>
            <a:chExt cx="5111925" cy="5068907"/>
          </a:xfrm>
        </p:grpSpPr>
        <p:pic>
          <p:nvPicPr>
            <p:cNvPr id="7" name="Picture 6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33023E32-1360-F74B-8AD4-8EB21100B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1867" y="1046243"/>
              <a:ext cx="5111923" cy="2350761"/>
            </a:xfrm>
            <a:prstGeom prst="rect">
              <a:avLst/>
            </a:prstGeom>
          </p:spPr>
        </p:pic>
        <p:pic>
          <p:nvPicPr>
            <p:cNvPr id="9" name="Picture 8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B24DD35C-797B-794B-88F3-3D983AE59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1866" y="2375885"/>
              <a:ext cx="5111923" cy="2647950"/>
            </a:xfrm>
            <a:prstGeom prst="rect">
              <a:avLst/>
            </a:prstGeom>
          </p:spPr>
        </p:pic>
        <p:pic>
          <p:nvPicPr>
            <p:cNvPr id="12" name="Picture 1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DFBDDD3-AF27-7542-954C-16ADEB792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783"/>
            <a:stretch/>
          </p:blipFill>
          <p:spPr>
            <a:xfrm>
              <a:off x="6841865" y="4010544"/>
              <a:ext cx="5111923" cy="210460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F421DF-2F0C-FB46-8BD2-9FFD49E6D35B}"/>
                </a:ext>
              </a:extLst>
            </p:cNvPr>
            <p:cNvSpPr/>
            <p:nvPr/>
          </p:nvSpPr>
          <p:spPr>
            <a:xfrm>
              <a:off x="6841876" y="2007695"/>
              <a:ext cx="803483" cy="11663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0CFD79-7B39-B244-AAE5-EE4308AEAF7E}"/>
                </a:ext>
              </a:extLst>
            </p:cNvPr>
            <p:cNvSpPr/>
            <p:nvPr/>
          </p:nvSpPr>
          <p:spPr>
            <a:xfrm>
              <a:off x="6841876" y="3618267"/>
              <a:ext cx="803483" cy="11663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C37938-61D6-BF4C-A9E0-13A5FF9E1D7A}"/>
                </a:ext>
              </a:extLst>
            </p:cNvPr>
            <p:cNvSpPr/>
            <p:nvPr/>
          </p:nvSpPr>
          <p:spPr>
            <a:xfrm>
              <a:off x="7985195" y="4019893"/>
              <a:ext cx="1008069" cy="191629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75E0799-F8FB-F442-B8EE-F26E2A2E7DB2}"/>
              </a:ext>
            </a:extLst>
          </p:cNvPr>
          <p:cNvSpPr txBox="1"/>
          <p:nvPr/>
        </p:nvSpPr>
        <p:spPr>
          <a:xfrm>
            <a:off x="718485" y="3125806"/>
            <a:ext cx="65548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Navigate to “Growth”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“Manage Programs”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Open “Local Inventory Ads”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5971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{CE0912F6-082A-5344-8C54-13BCAF1EEE88}tf10001057</Template>
  <TotalTime>1309</TotalTime>
  <Words>559</Words>
  <Application>Microsoft Office PowerPoint</Application>
  <PresentationFormat>Widescreen</PresentationFormat>
  <Paragraphs>85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Berlin</vt:lpstr>
      <vt:lpstr>Hoot Interactive</vt:lpstr>
      <vt:lpstr>Outline Of Set-Up Requirements</vt:lpstr>
      <vt:lpstr>Create Custom Feed</vt:lpstr>
      <vt:lpstr>Create Custom Feed</vt:lpstr>
      <vt:lpstr>Google Merchant Center</vt:lpstr>
      <vt:lpstr>Merchant Center</vt:lpstr>
      <vt:lpstr>Merchant Center</vt:lpstr>
      <vt:lpstr>Merchant Center</vt:lpstr>
      <vt:lpstr>Google Merchant Center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Hoot Interactive</dc:title>
  <dc:creator>brenton rose</dc:creator>
  <cp:lastModifiedBy>brenton rose</cp:lastModifiedBy>
  <cp:revision>28</cp:revision>
  <dcterms:created xsi:type="dcterms:W3CDTF">2021-11-02T20:19:02Z</dcterms:created>
  <dcterms:modified xsi:type="dcterms:W3CDTF">2021-11-08T19:23:25Z</dcterms:modified>
</cp:coreProperties>
</file>