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2"/>
  </p:notesMasterIdLst>
  <p:handoutMasterIdLst>
    <p:handoutMasterId r:id="rId23"/>
  </p:handoutMasterIdLst>
  <p:sldIdLst>
    <p:sldId id="256" r:id="rId2"/>
    <p:sldId id="257" r:id="rId3"/>
    <p:sldId id="258" r:id="rId4"/>
    <p:sldId id="259" r:id="rId5"/>
    <p:sldId id="270" r:id="rId6"/>
    <p:sldId id="274" r:id="rId7"/>
    <p:sldId id="277" r:id="rId8"/>
    <p:sldId id="265" r:id="rId9"/>
    <p:sldId id="266" r:id="rId10"/>
    <p:sldId id="267" r:id="rId11"/>
    <p:sldId id="268" r:id="rId12"/>
    <p:sldId id="273" r:id="rId13"/>
    <p:sldId id="271" r:id="rId14"/>
    <p:sldId id="272" r:id="rId15"/>
    <p:sldId id="275" r:id="rId16"/>
    <p:sldId id="260" r:id="rId17"/>
    <p:sldId id="261" r:id="rId18"/>
    <p:sldId id="263" r:id="rId19"/>
    <p:sldId id="264" r:id="rId20"/>
    <p:sldId id="26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78F707-2D1D-2E48-942D-7C813DF7A279}" v="115" dt="2023-07-18T20:27:21.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73"/>
    <p:restoredTop sz="96327"/>
  </p:normalViewPr>
  <p:slideViewPr>
    <p:cSldViewPr snapToGrid="0" snapToObjects="1">
      <p:cViewPr varScale="1">
        <p:scale>
          <a:sx n="123" d="100"/>
          <a:sy n="123" d="100"/>
        </p:scale>
        <p:origin x="1088" y="192"/>
      </p:cViewPr>
      <p:guideLst/>
    </p:cSldViewPr>
  </p:slideViewPr>
  <p:notesTextViewPr>
    <p:cViewPr>
      <p:scale>
        <a:sx n="1" d="1"/>
        <a:sy n="1" d="1"/>
      </p:scale>
      <p:origin x="0" y="0"/>
    </p:cViewPr>
  </p:notesTextViewPr>
  <p:notesViewPr>
    <p:cSldViewPr snapToGrid="0" snapToObjects="1">
      <p:cViewPr varScale="1">
        <p:scale>
          <a:sx n="110" d="100"/>
          <a:sy n="110" d="100"/>
        </p:scale>
        <p:origin x="372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ton Rose" userId="5a8f2c1b-da9f-413d-83be-1430d438bc06" providerId="ADAL" clId="{9F78F707-2D1D-2E48-942D-7C813DF7A279}"/>
    <pc:docChg chg="custSel addSld delSld modSld sldOrd">
      <pc:chgData name="Brenton Rose" userId="5a8f2c1b-da9f-413d-83be-1430d438bc06" providerId="ADAL" clId="{9F78F707-2D1D-2E48-942D-7C813DF7A279}" dt="2023-07-18T20:26:24.892" v="229" actId="20577"/>
      <pc:docMkLst>
        <pc:docMk/>
      </pc:docMkLst>
      <pc:sldChg chg="modSp mod">
        <pc:chgData name="Brenton Rose" userId="5a8f2c1b-da9f-413d-83be-1430d438bc06" providerId="ADAL" clId="{9F78F707-2D1D-2E48-942D-7C813DF7A279}" dt="2023-07-18T20:26:24.892" v="229" actId="20577"/>
        <pc:sldMkLst>
          <pc:docMk/>
          <pc:sldMk cId="4119706954" sldId="274"/>
        </pc:sldMkLst>
        <pc:spChg chg="mod">
          <ac:chgData name="Brenton Rose" userId="5a8f2c1b-da9f-413d-83be-1430d438bc06" providerId="ADAL" clId="{9F78F707-2D1D-2E48-942D-7C813DF7A279}" dt="2023-07-18T20:25:01.448" v="118" actId="20577"/>
          <ac:spMkLst>
            <pc:docMk/>
            <pc:sldMk cId="4119706954" sldId="274"/>
            <ac:spMk id="4" creationId="{E08A7303-E60A-FA49-86B5-F1013ED191FC}"/>
          </ac:spMkLst>
        </pc:spChg>
        <pc:graphicFrameChg chg="mod">
          <ac:chgData name="Brenton Rose" userId="5a8f2c1b-da9f-413d-83be-1430d438bc06" providerId="ADAL" clId="{9F78F707-2D1D-2E48-942D-7C813DF7A279}" dt="2023-07-18T20:26:24.892" v="229" actId="20577"/>
          <ac:graphicFrameMkLst>
            <pc:docMk/>
            <pc:sldMk cId="4119706954" sldId="274"/>
            <ac:graphicFrameMk id="14" creationId="{9A2EDFF3-AB65-882A-97CD-8D46D466C0FB}"/>
          </ac:graphicFrameMkLst>
        </pc:graphicFrameChg>
      </pc:sldChg>
      <pc:sldChg chg="modSp add del mod">
        <pc:chgData name="Brenton Rose" userId="5a8f2c1b-da9f-413d-83be-1430d438bc06" providerId="ADAL" clId="{9F78F707-2D1D-2E48-942D-7C813DF7A279}" dt="2023-07-18T20:24:51.934" v="95" actId="2696"/>
        <pc:sldMkLst>
          <pc:docMk/>
          <pc:sldMk cId="2433032239" sldId="276"/>
        </pc:sldMkLst>
        <pc:spChg chg="mod">
          <ac:chgData name="Brenton Rose" userId="5a8f2c1b-da9f-413d-83be-1430d438bc06" providerId="ADAL" clId="{9F78F707-2D1D-2E48-942D-7C813DF7A279}" dt="2023-07-18T20:22:45.094" v="33" actId="20577"/>
          <ac:spMkLst>
            <pc:docMk/>
            <pc:sldMk cId="2433032239" sldId="276"/>
            <ac:spMk id="2" creationId="{777AA2A8-97E6-AC43-81D2-EC1DA76EEA99}"/>
          </ac:spMkLst>
        </pc:spChg>
        <pc:spChg chg="mod">
          <ac:chgData name="Brenton Rose" userId="5a8f2c1b-da9f-413d-83be-1430d438bc06" providerId="ADAL" clId="{9F78F707-2D1D-2E48-942D-7C813DF7A279}" dt="2023-07-18T20:23:05.773" v="90" actId="313"/>
          <ac:spMkLst>
            <pc:docMk/>
            <pc:sldMk cId="2433032239" sldId="276"/>
            <ac:spMk id="3" creationId="{2234B07C-CC53-5E40-AB33-F1A1190A59DE}"/>
          </ac:spMkLst>
        </pc:spChg>
      </pc:sldChg>
      <pc:sldChg chg="modSp new del mod ord">
        <pc:chgData name="Brenton Rose" userId="5a8f2c1b-da9f-413d-83be-1430d438bc06" providerId="ADAL" clId="{9F78F707-2D1D-2E48-942D-7C813DF7A279}" dt="2023-07-18T20:22:32.836" v="17" actId="2696"/>
        <pc:sldMkLst>
          <pc:docMk/>
          <pc:sldMk cId="3851782362" sldId="276"/>
        </pc:sldMkLst>
        <pc:spChg chg="mod">
          <ac:chgData name="Brenton Rose" userId="5a8f2c1b-da9f-413d-83be-1430d438bc06" providerId="ADAL" clId="{9F78F707-2D1D-2E48-942D-7C813DF7A279}" dt="2023-07-18T20:22:23.346" v="16" actId="20577"/>
          <ac:spMkLst>
            <pc:docMk/>
            <pc:sldMk cId="3851782362" sldId="276"/>
            <ac:spMk id="2" creationId="{5A1A328D-E8D3-88EC-E978-990AD3AB0781}"/>
          </ac:spMkLst>
        </pc:spChg>
      </pc:sldChg>
      <pc:sldChg chg="add">
        <pc:chgData name="Brenton Rose" userId="5a8f2c1b-da9f-413d-83be-1430d438bc06" providerId="ADAL" clId="{9F78F707-2D1D-2E48-942D-7C813DF7A279}" dt="2023-07-18T20:24:46.322" v="94" actId="2890"/>
        <pc:sldMkLst>
          <pc:docMk/>
          <pc:sldMk cId="668824619" sldId="277"/>
        </pc:sldMkLst>
      </pc:sldChg>
      <pc:sldChg chg="delSp add del setBg delDesignElem">
        <pc:chgData name="Brenton Rose" userId="5a8f2c1b-da9f-413d-83be-1430d438bc06" providerId="ADAL" clId="{9F78F707-2D1D-2E48-942D-7C813DF7A279}" dt="2023-07-18T20:24:33.088" v="93" actId="2696"/>
        <pc:sldMkLst>
          <pc:docMk/>
          <pc:sldMk cId="3169811788" sldId="277"/>
        </pc:sldMkLst>
        <pc:spChg chg="del">
          <ac:chgData name="Brenton Rose" userId="5a8f2c1b-da9f-413d-83be-1430d438bc06" providerId="ADAL" clId="{9F78F707-2D1D-2E48-942D-7C813DF7A279}" dt="2023-07-18T20:23:25.800" v="92"/>
          <ac:spMkLst>
            <pc:docMk/>
            <pc:sldMk cId="3169811788" sldId="277"/>
            <ac:spMk id="24" creationId="{27FDF1C8-C78C-45B3-A712-01E21365306E}"/>
          </ac:spMkLst>
        </pc:spChg>
        <pc:spChg chg="del">
          <ac:chgData name="Brenton Rose" userId="5a8f2c1b-da9f-413d-83be-1430d438bc06" providerId="ADAL" clId="{9F78F707-2D1D-2E48-942D-7C813DF7A279}" dt="2023-07-18T20:23:25.800" v="92"/>
          <ac:spMkLst>
            <pc:docMk/>
            <pc:sldMk cId="3169811788" sldId="277"/>
            <ac:spMk id="26" creationId="{0F553C38-528A-4F4F-AFB8-D5ABBF25B8AE}"/>
          </ac:spMkLst>
        </pc:spChg>
        <pc:spChg chg="del">
          <ac:chgData name="Brenton Rose" userId="5a8f2c1b-da9f-413d-83be-1430d438bc06" providerId="ADAL" clId="{9F78F707-2D1D-2E48-942D-7C813DF7A279}" dt="2023-07-18T20:23:25.800" v="92"/>
          <ac:spMkLst>
            <pc:docMk/>
            <pc:sldMk cId="3169811788" sldId="277"/>
            <ac:spMk id="28" creationId="{1485FFDC-0CAD-450C-A1F1-75E392CC81DC}"/>
          </ac:spMkLst>
        </pc:spChg>
        <pc:spChg chg="del">
          <ac:chgData name="Brenton Rose" userId="5a8f2c1b-da9f-413d-83be-1430d438bc06" providerId="ADAL" clId="{9F78F707-2D1D-2E48-942D-7C813DF7A279}" dt="2023-07-18T20:23:25.800" v="92"/>
          <ac:spMkLst>
            <pc:docMk/>
            <pc:sldMk cId="3169811788" sldId="277"/>
            <ac:spMk id="32" creationId="{B1FA2BC7-3F19-4E1C-B3D1-19995D9F6F4E}"/>
          </ac:spMkLst>
        </pc:spChg>
        <pc:spChg chg="del">
          <ac:chgData name="Brenton Rose" userId="5a8f2c1b-da9f-413d-83be-1430d438bc06" providerId="ADAL" clId="{9F78F707-2D1D-2E48-942D-7C813DF7A279}" dt="2023-07-18T20:23:25.800" v="92"/>
          <ac:spMkLst>
            <pc:docMk/>
            <pc:sldMk cId="3169811788" sldId="277"/>
            <ac:spMk id="36" creationId="{73C09592-2DB2-47C0-A5CB-BD39288D13E8}"/>
          </ac:spMkLst>
        </pc:spChg>
        <pc:picChg chg="del">
          <ac:chgData name="Brenton Rose" userId="5a8f2c1b-da9f-413d-83be-1430d438bc06" providerId="ADAL" clId="{9F78F707-2D1D-2E48-942D-7C813DF7A279}" dt="2023-07-18T20:23:25.800" v="92"/>
          <ac:picMkLst>
            <pc:docMk/>
            <pc:sldMk cId="3169811788" sldId="277"/>
            <ac:picMk id="18" creationId="{C301CE94-074B-4D1C-B4F4-F78402CF78F8}"/>
          </ac:picMkLst>
        </pc:picChg>
        <pc:picChg chg="del">
          <ac:chgData name="Brenton Rose" userId="5a8f2c1b-da9f-413d-83be-1430d438bc06" providerId="ADAL" clId="{9F78F707-2D1D-2E48-942D-7C813DF7A279}" dt="2023-07-18T20:23:25.800" v="92"/>
          <ac:picMkLst>
            <pc:docMk/>
            <pc:sldMk cId="3169811788" sldId="277"/>
            <ac:picMk id="20" creationId="{6C88302C-1F37-4C43-92E9-94C452751C64}"/>
          </ac:picMkLst>
        </pc:picChg>
        <pc:picChg chg="del">
          <ac:chgData name="Brenton Rose" userId="5a8f2c1b-da9f-413d-83be-1430d438bc06" providerId="ADAL" clId="{9F78F707-2D1D-2E48-942D-7C813DF7A279}" dt="2023-07-18T20:23:25.800" v="92"/>
          <ac:picMkLst>
            <pc:docMk/>
            <pc:sldMk cId="3169811788" sldId="277"/>
            <ac:picMk id="22" creationId="{FC533643-7E50-49AA-AF90-63D300915D06}"/>
          </ac:picMkLst>
        </pc:picChg>
        <pc:picChg chg="del">
          <ac:chgData name="Brenton Rose" userId="5a8f2c1b-da9f-413d-83be-1430d438bc06" providerId="ADAL" clId="{9F78F707-2D1D-2E48-942D-7C813DF7A279}" dt="2023-07-18T20:23:25.800" v="92"/>
          <ac:picMkLst>
            <pc:docMk/>
            <pc:sldMk cId="3169811788" sldId="277"/>
            <ac:picMk id="30" creationId="{F9672BDB-4ABD-40E5-A8B8-F7340E3BD8D5}"/>
          </ac:picMkLst>
        </pc:picChg>
        <pc:picChg chg="del">
          <ac:chgData name="Brenton Rose" userId="5a8f2c1b-da9f-413d-83be-1430d438bc06" providerId="ADAL" clId="{9F78F707-2D1D-2E48-942D-7C813DF7A279}" dt="2023-07-18T20:23:25.800" v="92"/>
          <ac:picMkLst>
            <pc:docMk/>
            <pc:sldMk cId="3169811788" sldId="277"/>
            <ac:picMk id="34" creationId="{62FF40B5-1E36-4442-8D28-D1AA571AD2EB}"/>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hyperlink" Target="https://support.google.com/merchants/answer/11189922?sjid=15933874087217320573-NA"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hyperlink" Target="https://support.google.com/merchants/contact/vehicle_listing_ads?sjid=15056346231889401424-NA"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support.google.com/merchants/answer/11189922?sjid=15933874087217320573-NA" TargetMode="External"/><Relationship Id="rId2" Type="http://schemas.openxmlformats.org/officeDocument/2006/relationships/image" Target="../media/image11.sv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hyperlink" Target="https://support.google.com/merchants/contact/vehicle_listing_ads?sjid=15056346231889401424-NA" TargetMode="External"/><Relationship Id="rId2" Type="http://schemas.openxmlformats.org/officeDocument/2006/relationships/image" Target="../media/image11.sv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E01EC-54BF-4BB3-86CF-C17BF53406A1}" type="doc">
      <dgm:prSet loTypeId="urn:microsoft.com/office/officeart/2018/2/layout/IconVerticalSolidList" loCatId="icon" qsTypeId="urn:microsoft.com/office/officeart/2005/8/quickstyle/simple5" qsCatId="simple" csTypeId="urn:microsoft.com/office/officeart/2005/8/colors/colorful2" csCatId="colorful" phldr="1"/>
      <dgm:spPr/>
      <dgm:t>
        <a:bodyPr/>
        <a:lstStyle/>
        <a:p>
          <a:endParaRPr lang="en-US"/>
        </a:p>
      </dgm:t>
    </dgm:pt>
    <dgm:pt modelId="{88836D55-2D10-4693-970F-DC8DA21FBAC5}">
      <dgm:prSet custT="1"/>
      <dgm:spPr>
        <a:solidFill>
          <a:schemeClr val="tx2">
            <a:lumMod val="75000"/>
          </a:schemeClr>
        </a:solidFill>
      </dgm:spPr>
      <dgm:t>
        <a:bodyPr/>
        <a:lstStyle/>
        <a:p>
          <a:pPr algn="ctr">
            <a:lnSpc>
              <a:spcPct val="100000"/>
            </a:lnSpc>
          </a:pPr>
          <a:r>
            <a:rPr lang="en-US" sz="2500" dirty="0">
              <a:latin typeface="+mn-lt"/>
              <a:ea typeface="Tahoma" panose="020B0604030504040204" pitchFamily="34" charset="0"/>
              <a:cs typeface="Tahoma" panose="020B0604030504040204" pitchFamily="34" charset="0"/>
            </a:rPr>
            <a:t>Obtain Admin Access to Client Merchant Center </a:t>
          </a:r>
          <a:r>
            <a:rPr lang="en-US" sz="2500" dirty="0">
              <a:latin typeface="+mn-lt"/>
              <a:ea typeface="Tahoma" panose="020B0604030504040204" pitchFamily="34" charset="0"/>
              <a:cs typeface="Tahoma" panose="020B0604030504040204" pitchFamily="34" charset="0"/>
              <a:hlinkClick xmlns:r="http://schemas.openxmlformats.org/officeDocument/2006/relationships" r:id="rId1"/>
            </a:rPr>
            <a:t>Account</a:t>
          </a:r>
          <a:endParaRPr lang="en-US" sz="2500" dirty="0">
            <a:latin typeface="+mn-lt"/>
            <a:ea typeface="Tahoma" panose="020B0604030504040204" pitchFamily="34" charset="0"/>
            <a:cs typeface="Tahoma" panose="020B0604030504040204" pitchFamily="34" charset="0"/>
          </a:endParaRPr>
        </a:p>
      </dgm:t>
    </dgm:pt>
    <dgm:pt modelId="{4C8DEBCD-4206-40E4-8F57-2D7E0D7C0D30}" type="parTrans" cxnId="{5C1271C3-4556-4338-815B-C46AF5C66AED}">
      <dgm:prSet/>
      <dgm:spPr/>
      <dgm:t>
        <a:bodyPr/>
        <a:lstStyle/>
        <a:p>
          <a:endParaRPr lang="en-US"/>
        </a:p>
      </dgm:t>
    </dgm:pt>
    <dgm:pt modelId="{8EE437E4-B48E-4C09-988E-07129AA67326}" type="sibTrans" cxnId="{5C1271C3-4556-4338-815B-C46AF5C66AED}">
      <dgm:prSet/>
      <dgm:spPr/>
      <dgm:t>
        <a:bodyPr/>
        <a:lstStyle/>
        <a:p>
          <a:endParaRPr lang="en-US"/>
        </a:p>
      </dgm:t>
    </dgm:pt>
    <dgm:pt modelId="{D7878146-1A9C-42E6-8173-DC37EFCA5ABC}">
      <dgm:prSet/>
      <dgm:spPr>
        <a:solidFill>
          <a:schemeClr val="tx1">
            <a:lumMod val="85000"/>
          </a:schemeClr>
        </a:solidFill>
      </dgm:spPr>
      <dgm:t>
        <a:bodyPr/>
        <a:lstStyle/>
        <a:p>
          <a:pPr algn="ctr">
            <a:lnSpc>
              <a:spcPct val="100000"/>
            </a:lnSpc>
          </a:pPr>
          <a:r>
            <a:rPr lang="en-US" dirty="0"/>
            <a:t>Or</a:t>
          </a:r>
        </a:p>
        <a:p>
          <a:pPr algn="ctr">
            <a:lnSpc>
              <a:spcPct val="100000"/>
            </a:lnSpc>
          </a:pPr>
          <a:r>
            <a:rPr lang="en-US" dirty="0"/>
            <a:t>Create New Merchant Center </a:t>
          </a:r>
          <a:r>
            <a:rPr lang="en-US" dirty="0">
              <a:hlinkClick xmlns:r="http://schemas.openxmlformats.org/officeDocument/2006/relationships" r:id="rId1"/>
            </a:rPr>
            <a:t>Account</a:t>
          </a:r>
          <a:endParaRPr lang="en-US" dirty="0"/>
        </a:p>
      </dgm:t>
    </dgm:pt>
    <dgm:pt modelId="{829C8BA6-D6C9-4DFF-A1A8-93B61B261A27}" type="parTrans" cxnId="{2C6F57E7-C79E-4D01-81CE-D4B7A4C95FE0}">
      <dgm:prSet/>
      <dgm:spPr/>
      <dgm:t>
        <a:bodyPr/>
        <a:lstStyle/>
        <a:p>
          <a:endParaRPr lang="en-US"/>
        </a:p>
      </dgm:t>
    </dgm:pt>
    <dgm:pt modelId="{0702907D-0BFF-4EA3-9F98-95C5A0199A6F}" type="sibTrans" cxnId="{2C6F57E7-C79E-4D01-81CE-D4B7A4C95FE0}">
      <dgm:prSet/>
      <dgm:spPr/>
      <dgm:t>
        <a:bodyPr/>
        <a:lstStyle/>
        <a:p>
          <a:endParaRPr lang="en-US"/>
        </a:p>
      </dgm:t>
    </dgm:pt>
    <dgm:pt modelId="{86331BF9-86D0-4647-A5E2-F933CCEDEAA0}" type="pres">
      <dgm:prSet presAssocID="{D25E01EC-54BF-4BB3-86CF-C17BF53406A1}" presName="root" presStyleCnt="0">
        <dgm:presLayoutVars>
          <dgm:dir/>
          <dgm:resizeHandles val="exact"/>
        </dgm:presLayoutVars>
      </dgm:prSet>
      <dgm:spPr/>
    </dgm:pt>
    <dgm:pt modelId="{508D0522-2779-4635-A3E6-04BC664C2CC2}" type="pres">
      <dgm:prSet presAssocID="{88836D55-2D10-4693-970F-DC8DA21FBAC5}" presName="compNode" presStyleCnt="0"/>
      <dgm:spPr/>
    </dgm:pt>
    <dgm:pt modelId="{8D9D4895-9FA6-4724-B27B-B6BD3A9DA108}" type="pres">
      <dgm:prSet presAssocID="{88836D55-2D10-4693-970F-DC8DA21FBAC5}" presName="bgRect" presStyleLbl="bgShp" presStyleIdx="0" presStyleCnt="2"/>
      <dgm:spPr/>
    </dgm:pt>
    <dgm:pt modelId="{261E82BF-DF14-4252-A2EA-FF1E557EBA28}" type="pres">
      <dgm:prSet presAssocID="{88836D55-2D10-4693-970F-DC8DA21FBAC5}" presName="iconRect" presStyleLbl="node1" presStyleIdx="0" presStyleCnt="2"/>
      <dgm:spPr>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pt>
    <dgm:pt modelId="{DDE0B1C3-EDB6-4B38-BC56-6F78FCD78EBD}" type="pres">
      <dgm:prSet presAssocID="{88836D55-2D10-4693-970F-DC8DA21FBAC5}" presName="spaceRect" presStyleCnt="0"/>
      <dgm:spPr/>
    </dgm:pt>
    <dgm:pt modelId="{6891F1A2-B254-4ED2-893A-54F683E0C4AC}" type="pres">
      <dgm:prSet presAssocID="{88836D55-2D10-4693-970F-DC8DA21FBAC5}" presName="parTx" presStyleLbl="revTx" presStyleIdx="0" presStyleCnt="2">
        <dgm:presLayoutVars>
          <dgm:chMax val="0"/>
          <dgm:chPref val="0"/>
        </dgm:presLayoutVars>
      </dgm:prSet>
      <dgm:spPr/>
    </dgm:pt>
    <dgm:pt modelId="{C7C1E303-DF43-487A-9E9D-25FAAD08E443}" type="pres">
      <dgm:prSet presAssocID="{8EE437E4-B48E-4C09-988E-07129AA67326}" presName="sibTrans" presStyleCnt="0"/>
      <dgm:spPr/>
    </dgm:pt>
    <dgm:pt modelId="{3372D0A5-D10A-4D61-9729-9543499BBF5D}" type="pres">
      <dgm:prSet presAssocID="{D7878146-1A9C-42E6-8173-DC37EFCA5ABC}" presName="compNode" presStyleCnt="0"/>
      <dgm:spPr/>
    </dgm:pt>
    <dgm:pt modelId="{3BEEF921-102D-4B43-8226-46F6904063ED}" type="pres">
      <dgm:prSet presAssocID="{D7878146-1A9C-42E6-8173-DC37EFCA5ABC}" presName="bgRect" presStyleLbl="bgShp" presStyleIdx="1" presStyleCnt="2"/>
      <dgm:spPr/>
    </dgm:pt>
    <dgm:pt modelId="{74389D1A-ACBF-4761-A838-1C6382C4DD6C}" type="pres">
      <dgm:prSet presAssocID="{D7878146-1A9C-42E6-8173-DC37EFCA5ABC}"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Flowchart"/>
        </a:ext>
      </dgm:extLst>
    </dgm:pt>
    <dgm:pt modelId="{FE63E05A-183F-496D-894B-1D45E4789F47}" type="pres">
      <dgm:prSet presAssocID="{D7878146-1A9C-42E6-8173-DC37EFCA5ABC}" presName="spaceRect" presStyleCnt="0"/>
      <dgm:spPr/>
    </dgm:pt>
    <dgm:pt modelId="{F48BABB7-2685-4FFB-B8DB-06F13EBC19BB}" type="pres">
      <dgm:prSet presAssocID="{D7878146-1A9C-42E6-8173-DC37EFCA5ABC}" presName="parTx" presStyleLbl="revTx" presStyleIdx="1" presStyleCnt="2">
        <dgm:presLayoutVars>
          <dgm:chMax val="0"/>
          <dgm:chPref val="0"/>
        </dgm:presLayoutVars>
      </dgm:prSet>
      <dgm:spPr/>
    </dgm:pt>
  </dgm:ptLst>
  <dgm:cxnLst>
    <dgm:cxn modelId="{A0A4A469-FC6F-1747-A8B7-ACE774347123}" type="presOf" srcId="{D25E01EC-54BF-4BB3-86CF-C17BF53406A1}" destId="{86331BF9-86D0-4647-A5E2-F933CCEDEAA0}" srcOrd="0" destOrd="0" presId="urn:microsoft.com/office/officeart/2018/2/layout/IconVerticalSolidList"/>
    <dgm:cxn modelId="{6A03B39A-D898-9543-85F7-05D0BD7665D1}" type="presOf" srcId="{88836D55-2D10-4693-970F-DC8DA21FBAC5}" destId="{6891F1A2-B254-4ED2-893A-54F683E0C4AC}" srcOrd="0" destOrd="0" presId="urn:microsoft.com/office/officeart/2018/2/layout/IconVerticalSolidList"/>
    <dgm:cxn modelId="{E352B6BD-89BF-934B-8B50-5DB34BBE2203}" type="presOf" srcId="{D7878146-1A9C-42E6-8173-DC37EFCA5ABC}" destId="{F48BABB7-2685-4FFB-B8DB-06F13EBC19BB}" srcOrd="0" destOrd="0" presId="urn:microsoft.com/office/officeart/2018/2/layout/IconVerticalSolidList"/>
    <dgm:cxn modelId="{5C1271C3-4556-4338-815B-C46AF5C66AED}" srcId="{D25E01EC-54BF-4BB3-86CF-C17BF53406A1}" destId="{88836D55-2D10-4693-970F-DC8DA21FBAC5}" srcOrd="0" destOrd="0" parTransId="{4C8DEBCD-4206-40E4-8F57-2D7E0D7C0D30}" sibTransId="{8EE437E4-B48E-4C09-988E-07129AA67326}"/>
    <dgm:cxn modelId="{2C6F57E7-C79E-4D01-81CE-D4B7A4C95FE0}" srcId="{D25E01EC-54BF-4BB3-86CF-C17BF53406A1}" destId="{D7878146-1A9C-42E6-8173-DC37EFCA5ABC}" srcOrd="1" destOrd="0" parTransId="{829C8BA6-D6C9-4DFF-A1A8-93B61B261A27}" sibTransId="{0702907D-0BFF-4EA3-9F98-95C5A0199A6F}"/>
    <dgm:cxn modelId="{E56F1DF6-BBDC-AA43-BB48-0F7FEEF948B2}" type="presParOf" srcId="{86331BF9-86D0-4647-A5E2-F933CCEDEAA0}" destId="{508D0522-2779-4635-A3E6-04BC664C2CC2}" srcOrd="0" destOrd="0" presId="urn:microsoft.com/office/officeart/2018/2/layout/IconVerticalSolidList"/>
    <dgm:cxn modelId="{9D820565-DF61-BE49-B298-206C86E46DBF}" type="presParOf" srcId="{508D0522-2779-4635-A3E6-04BC664C2CC2}" destId="{8D9D4895-9FA6-4724-B27B-B6BD3A9DA108}" srcOrd="0" destOrd="0" presId="urn:microsoft.com/office/officeart/2018/2/layout/IconVerticalSolidList"/>
    <dgm:cxn modelId="{BC1D4C9E-C331-2146-9872-545FDAC28D5A}" type="presParOf" srcId="{508D0522-2779-4635-A3E6-04BC664C2CC2}" destId="{261E82BF-DF14-4252-A2EA-FF1E557EBA28}" srcOrd="1" destOrd="0" presId="urn:microsoft.com/office/officeart/2018/2/layout/IconVerticalSolidList"/>
    <dgm:cxn modelId="{9B81D01B-29F1-764C-8F67-D430E91E9508}" type="presParOf" srcId="{508D0522-2779-4635-A3E6-04BC664C2CC2}" destId="{DDE0B1C3-EDB6-4B38-BC56-6F78FCD78EBD}" srcOrd="2" destOrd="0" presId="urn:microsoft.com/office/officeart/2018/2/layout/IconVerticalSolidList"/>
    <dgm:cxn modelId="{A5BDC49F-B92A-7D41-B56B-30957814E58C}" type="presParOf" srcId="{508D0522-2779-4635-A3E6-04BC664C2CC2}" destId="{6891F1A2-B254-4ED2-893A-54F683E0C4AC}" srcOrd="3" destOrd="0" presId="urn:microsoft.com/office/officeart/2018/2/layout/IconVerticalSolidList"/>
    <dgm:cxn modelId="{6431E3F4-9967-7943-B796-02D8CCE7B563}" type="presParOf" srcId="{86331BF9-86D0-4647-A5E2-F933CCEDEAA0}" destId="{C7C1E303-DF43-487A-9E9D-25FAAD08E443}" srcOrd="1" destOrd="0" presId="urn:microsoft.com/office/officeart/2018/2/layout/IconVerticalSolidList"/>
    <dgm:cxn modelId="{90FA6F93-E4B7-AA47-8A55-B6A5897460E2}" type="presParOf" srcId="{86331BF9-86D0-4647-A5E2-F933CCEDEAA0}" destId="{3372D0A5-D10A-4D61-9729-9543499BBF5D}" srcOrd="2" destOrd="0" presId="urn:microsoft.com/office/officeart/2018/2/layout/IconVerticalSolidList"/>
    <dgm:cxn modelId="{45BCB295-F637-5449-BD1E-912BA4714DCD}" type="presParOf" srcId="{3372D0A5-D10A-4D61-9729-9543499BBF5D}" destId="{3BEEF921-102D-4B43-8226-46F6904063ED}" srcOrd="0" destOrd="0" presId="urn:microsoft.com/office/officeart/2018/2/layout/IconVerticalSolidList"/>
    <dgm:cxn modelId="{10012757-0483-624E-9EA6-33BD59FDEC15}" type="presParOf" srcId="{3372D0A5-D10A-4D61-9729-9543499BBF5D}" destId="{74389D1A-ACBF-4761-A838-1C6382C4DD6C}" srcOrd="1" destOrd="0" presId="urn:microsoft.com/office/officeart/2018/2/layout/IconVerticalSolidList"/>
    <dgm:cxn modelId="{50544706-0008-D843-829B-6E251FDE6EBF}" type="presParOf" srcId="{3372D0A5-D10A-4D61-9729-9543499BBF5D}" destId="{FE63E05A-183F-496D-894B-1D45E4789F47}" srcOrd="2" destOrd="0" presId="urn:microsoft.com/office/officeart/2018/2/layout/IconVerticalSolidList"/>
    <dgm:cxn modelId="{7986605D-814D-704E-8331-C29192F285E8}" type="presParOf" srcId="{3372D0A5-D10A-4D61-9729-9543499BBF5D}" destId="{F48BABB7-2685-4FFB-B8DB-06F13EBC19BB}"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5E01EC-54BF-4BB3-86CF-C17BF53406A1}" type="doc">
      <dgm:prSet loTypeId="urn:microsoft.com/office/officeart/2018/2/layout/IconVerticalSolidList" loCatId="icon" qsTypeId="urn:microsoft.com/office/officeart/2005/8/quickstyle/simple5" qsCatId="simple" csTypeId="urn:microsoft.com/office/officeart/2005/8/colors/colorful2" csCatId="colorful" phldr="1"/>
      <dgm:spPr/>
      <dgm:t>
        <a:bodyPr/>
        <a:lstStyle/>
        <a:p>
          <a:endParaRPr lang="en-US"/>
        </a:p>
      </dgm:t>
    </dgm:pt>
    <dgm:pt modelId="{88836D55-2D10-4693-970F-DC8DA21FBAC5}">
      <dgm:prSet custT="1"/>
      <dgm:spPr>
        <a:solidFill>
          <a:schemeClr val="tx2">
            <a:lumMod val="75000"/>
          </a:schemeClr>
        </a:solidFill>
      </dgm:spPr>
      <dgm:t>
        <a:bodyPr/>
        <a:lstStyle/>
        <a:p>
          <a:pPr>
            <a:lnSpc>
              <a:spcPct val="100000"/>
            </a:lnSpc>
          </a:pPr>
          <a:r>
            <a:rPr lang="en-US" sz="1400">
              <a:latin typeface="Tahoma" panose="020B0604030504040204" pitchFamily="34" charset="0"/>
              <a:ea typeface="Tahoma" panose="020B0604030504040204" pitchFamily="34" charset="0"/>
              <a:cs typeface="Tahoma" panose="020B0604030504040204" pitchFamily="34" charset="0"/>
            </a:rPr>
            <a:t>Working with your dedicated Rep or Google Support you must request to have the Merchant Center activated to run ads Vehicle Ads Program</a:t>
          </a:r>
        </a:p>
      </dgm:t>
    </dgm:pt>
    <dgm:pt modelId="{4C8DEBCD-4206-40E4-8F57-2D7E0D7C0D30}" type="parTrans" cxnId="{5C1271C3-4556-4338-815B-C46AF5C66AED}">
      <dgm:prSet/>
      <dgm:spPr/>
      <dgm:t>
        <a:bodyPr/>
        <a:lstStyle/>
        <a:p>
          <a:endParaRPr lang="en-US"/>
        </a:p>
      </dgm:t>
    </dgm:pt>
    <dgm:pt modelId="{8EE437E4-B48E-4C09-988E-07129AA67326}" type="sibTrans" cxnId="{5C1271C3-4556-4338-815B-C46AF5C66AED}">
      <dgm:prSet/>
      <dgm:spPr/>
      <dgm:t>
        <a:bodyPr/>
        <a:lstStyle/>
        <a:p>
          <a:endParaRPr lang="en-US"/>
        </a:p>
      </dgm:t>
    </dgm:pt>
    <dgm:pt modelId="{D7878146-1A9C-42E6-8173-DC37EFCA5ABC}">
      <dgm:prSet/>
      <dgm:spPr>
        <a:solidFill>
          <a:schemeClr val="tx1">
            <a:lumMod val="85000"/>
          </a:schemeClr>
        </a:solidFill>
      </dgm:spPr>
      <dgm:t>
        <a:bodyPr/>
        <a:lstStyle/>
        <a:p>
          <a:pPr>
            <a:lnSpc>
              <a:spcPct val="100000"/>
            </a:lnSpc>
          </a:pPr>
          <a:r>
            <a:rPr lang="en-US" dirty="0">
              <a:hlinkClick xmlns:r="http://schemas.openxmlformats.org/officeDocument/2006/relationships" r:id="rId1"/>
            </a:rPr>
            <a:t>https://support.google.com/merchants/contact/vehicle_listing_ads?sjid=15056346231889401424-NA</a:t>
          </a:r>
          <a:endParaRPr lang="en-US" dirty="0"/>
        </a:p>
        <a:p>
          <a:pPr>
            <a:lnSpc>
              <a:spcPct val="100000"/>
            </a:lnSpc>
          </a:pPr>
          <a:r>
            <a:rPr lang="en-US" dirty="0"/>
            <a:t>This Step Must be done before a feed can be uploaded.</a:t>
          </a:r>
        </a:p>
      </dgm:t>
    </dgm:pt>
    <dgm:pt modelId="{829C8BA6-D6C9-4DFF-A1A8-93B61B261A27}" type="parTrans" cxnId="{2C6F57E7-C79E-4D01-81CE-D4B7A4C95FE0}">
      <dgm:prSet/>
      <dgm:spPr/>
      <dgm:t>
        <a:bodyPr/>
        <a:lstStyle/>
        <a:p>
          <a:endParaRPr lang="en-US"/>
        </a:p>
      </dgm:t>
    </dgm:pt>
    <dgm:pt modelId="{0702907D-0BFF-4EA3-9F98-95C5A0199A6F}" type="sibTrans" cxnId="{2C6F57E7-C79E-4D01-81CE-D4B7A4C95FE0}">
      <dgm:prSet/>
      <dgm:spPr/>
      <dgm:t>
        <a:bodyPr/>
        <a:lstStyle/>
        <a:p>
          <a:endParaRPr lang="en-US"/>
        </a:p>
      </dgm:t>
    </dgm:pt>
    <dgm:pt modelId="{86331BF9-86D0-4647-A5E2-F933CCEDEAA0}" type="pres">
      <dgm:prSet presAssocID="{D25E01EC-54BF-4BB3-86CF-C17BF53406A1}" presName="root" presStyleCnt="0">
        <dgm:presLayoutVars>
          <dgm:dir/>
          <dgm:resizeHandles val="exact"/>
        </dgm:presLayoutVars>
      </dgm:prSet>
      <dgm:spPr/>
    </dgm:pt>
    <dgm:pt modelId="{508D0522-2779-4635-A3E6-04BC664C2CC2}" type="pres">
      <dgm:prSet presAssocID="{88836D55-2D10-4693-970F-DC8DA21FBAC5}" presName="compNode" presStyleCnt="0"/>
      <dgm:spPr/>
    </dgm:pt>
    <dgm:pt modelId="{8D9D4895-9FA6-4724-B27B-B6BD3A9DA108}" type="pres">
      <dgm:prSet presAssocID="{88836D55-2D10-4693-970F-DC8DA21FBAC5}" presName="bgRect" presStyleLbl="bgShp" presStyleIdx="0" presStyleCnt="2"/>
      <dgm:spPr/>
    </dgm:pt>
    <dgm:pt modelId="{261E82BF-DF14-4252-A2EA-FF1E557EBA28}" type="pres">
      <dgm:prSet presAssocID="{88836D55-2D10-4693-970F-DC8DA21FBAC5}" presName="iconRect" presStyleLbl="node1" presStyleIdx="0" presStyleCnt="2"/>
      <dgm:spPr>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pt>
    <dgm:pt modelId="{DDE0B1C3-EDB6-4B38-BC56-6F78FCD78EBD}" type="pres">
      <dgm:prSet presAssocID="{88836D55-2D10-4693-970F-DC8DA21FBAC5}" presName="spaceRect" presStyleCnt="0"/>
      <dgm:spPr/>
    </dgm:pt>
    <dgm:pt modelId="{6891F1A2-B254-4ED2-893A-54F683E0C4AC}" type="pres">
      <dgm:prSet presAssocID="{88836D55-2D10-4693-970F-DC8DA21FBAC5}" presName="parTx" presStyleLbl="revTx" presStyleIdx="0" presStyleCnt="2">
        <dgm:presLayoutVars>
          <dgm:chMax val="0"/>
          <dgm:chPref val="0"/>
        </dgm:presLayoutVars>
      </dgm:prSet>
      <dgm:spPr/>
    </dgm:pt>
    <dgm:pt modelId="{C7C1E303-DF43-487A-9E9D-25FAAD08E443}" type="pres">
      <dgm:prSet presAssocID="{8EE437E4-B48E-4C09-988E-07129AA67326}" presName="sibTrans" presStyleCnt="0"/>
      <dgm:spPr/>
    </dgm:pt>
    <dgm:pt modelId="{3372D0A5-D10A-4D61-9729-9543499BBF5D}" type="pres">
      <dgm:prSet presAssocID="{D7878146-1A9C-42E6-8173-DC37EFCA5ABC}" presName="compNode" presStyleCnt="0"/>
      <dgm:spPr/>
    </dgm:pt>
    <dgm:pt modelId="{3BEEF921-102D-4B43-8226-46F6904063ED}" type="pres">
      <dgm:prSet presAssocID="{D7878146-1A9C-42E6-8173-DC37EFCA5ABC}" presName="bgRect" presStyleLbl="bgShp" presStyleIdx="1" presStyleCnt="2"/>
      <dgm:spPr/>
    </dgm:pt>
    <dgm:pt modelId="{74389D1A-ACBF-4761-A838-1C6382C4DD6C}" type="pres">
      <dgm:prSet presAssocID="{D7878146-1A9C-42E6-8173-DC37EFCA5ABC}"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Flowchart"/>
        </a:ext>
      </dgm:extLst>
    </dgm:pt>
    <dgm:pt modelId="{FE63E05A-183F-496D-894B-1D45E4789F47}" type="pres">
      <dgm:prSet presAssocID="{D7878146-1A9C-42E6-8173-DC37EFCA5ABC}" presName="spaceRect" presStyleCnt="0"/>
      <dgm:spPr/>
    </dgm:pt>
    <dgm:pt modelId="{F48BABB7-2685-4FFB-B8DB-06F13EBC19BB}" type="pres">
      <dgm:prSet presAssocID="{D7878146-1A9C-42E6-8173-DC37EFCA5ABC}" presName="parTx" presStyleLbl="revTx" presStyleIdx="1" presStyleCnt="2">
        <dgm:presLayoutVars>
          <dgm:chMax val="0"/>
          <dgm:chPref val="0"/>
        </dgm:presLayoutVars>
      </dgm:prSet>
      <dgm:spPr/>
    </dgm:pt>
  </dgm:ptLst>
  <dgm:cxnLst>
    <dgm:cxn modelId="{A0A4A469-FC6F-1747-A8B7-ACE774347123}" type="presOf" srcId="{D25E01EC-54BF-4BB3-86CF-C17BF53406A1}" destId="{86331BF9-86D0-4647-A5E2-F933CCEDEAA0}" srcOrd="0" destOrd="0" presId="urn:microsoft.com/office/officeart/2018/2/layout/IconVerticalSolidList"/>
    <dgm:cxn modelId="{6A03B39A-D898-9543-85F7-05D0BD7665D1}" type="presOf" srcId="{88836D55-2D10-4693-970F-DC8DA21FBAC5}" destId="{6891F1A2-B254-4ED2-893A-54F683E0C4AC}" srcOrd="0" destOrd="0" presId="urn:microsoft.com/office/officeart/2018/2/layout/IconVerticalSolidList"/>
    <dgm:cxn modelId="{E352B6BD-89BF-934B-8B50-5DB34BBE2203}" type="presOf" srcId="{D7878146-1A9C-42E6-8173-DC37EFCA5ABC}" destId="{F48BABB7-2685-4FFB-B8DB-06F13EBC19BB}" srcOrd="0" destOrd="0" presId="urn:microsoft.com/office/officeart/2018/2/layout/IconVerticalSolidList"/>
    <dgm:cxn modelId="{5C1271C3-4556-4338-815B-C46AF5C66AED}" srcId="{D25E01EC-54BF-4BB3-86CF-C17BF53406A1}" destId="{88836D55-2D10-4693-970F-DC8DA21FBAC5}" srcOrd="0" destOrd="0" parTransId="{4C8DEBCD-4206-40E4-8F57-2D7E0D7C0D30}" sibTransId="{8EE437E4-B48E-4C09-988E-07129AA67326}"/>
    <dgm:cxn modelId="{2C6F57E7-C79E-4D01-81CE-D4B7A4C95FE0}" srcId="{D25E01EC-54BF-4BB3-86CF-C17BF53406A1}" destId="{D7878146-1A9C-42E6-8173-DC37EFCA5ABC}" srcOrd="1" destOrd="0" parTransId="{829C8BA6-D6C9-4DFF-A1A8-93B61B261A27}" sibTransId="{0702907D-0BFF-4EA3-9F98-95C5A0199A6F}"/>
    <dgm:cxn modelId="{E56F1DF6-BBDC-AA43-BB48-0F7FEEF948B2}" type="presParOf" srcId="{86331BF9-86D0-4647-A5E2-F933CCEDEAA0}" destId="{508D0522-2779-4635-A3E6-04BC664C2CC2}" srcOrd="0" destOrd="0" presId="urn:microsoft.com/office/officeart/2018/2/layout/IconVerticalSolidList"/>
    <dgm:cxn modelId="{9D820565-DF61-BE49-B298-206C86E46DBF}" type="presParOf" srcId="{508D0522-2779-4635-A3E6-04BC664C2CC2}" destId="{8D9D4895-9FA6-4724-B27B-B6BD3A9DA108}" srcOrd="0" destOrd="0" presId="urn:microsoft.com/office/officeart/2018/2/layout/IconVerticalSolidList"/>
    <dgm:cxn modelId="{BC1D4C9E-C331-2146-9872-545FDAC28D5A}" type="presParOf" srcId="{508D0522-2779-4635-A3E6-04BC664C2CC2}" destId="{261E82BF-DF14-4252-A2EA-FF1E557EBA28}" srcOrd="1" destOrd="0" presId="urn:microsoft.com/office/officeart/2018/2/layout/IconVerticalSolidList"/>
    <dgm:cxn modelId="{9B81D01B-29F1-764C-8F67-D430E91E9508}" type="presParOf" srcId="{508D0522-2779-4635-A3E6-04BC664C2CC2}" destId="{DDE0B1C3-EDB6-4B38-BC56-6F78FCD78EBD}" srcOrd="2" destOrd="0" presId="urn:microsoft.com/office/officeart/2018/2/layout/IconVerticalSolidList"/>
    <dgm:cxn modelId="{A5BDC49F-B92A-7D41-B56B-30957814E58C}" type="presParOf" srcId="{508D0522-2779-4635-A3E6-04BC664C2CC2}" destId="{6891F1A2-B254-4ED2-893A-54F683E0C4AC}" srcOrd="3" destOrd="0" presId="urn:microsoft.com/office/officeart/2018/2/layout/IconVerticalSolidList"/>
    <dgm:cxn modelId="{6431E3F4-9967-7943-B796-02D8CCE7B563}" type="presParOf" srcId="{86331BF9-86D0-4647-A5E2-F933CCEDEAA0}" destId="{C7C1E303-DF43-487A-9E9D-25FAAD08E443}" srcOrd="1" destOrd="0" presId="urn:microsoft.com/office/officeart/2018/2/layout/IconVerticalSolidList"/>
    <dgm:cxn modelId="{90FA6F93-E4B7-AA47-8A55-B6A5897460E2}" type="presParOf" srcId="{86331BF9-86D0-4647-A5E2-F933CCEDEAA0}" destId="{3372D0A5-D10A-4D61-9729-9543499BBF5D}" srcOrd="2" destOrd="0" presId="urn:microsoft.com/office/officeart/2018/2/layout/IconVerticalSolidList"/>
    <dgm:cxn modelId="{45BCB295-F637-5449-BD1E-912BA4714DCD}" type="presParOf" srcId="{3372D0A5-D10A-4D61-9729-9543499BBF5D}" destId="{3BEEF921-102D-4B43-8226-46F6904063ED}" srcOrd="0" destOrd="0" presId="urn:microsoft.com/office/officeart/2018/2/layout/IconVerticalSolidList"/>
    <dgm:cxn modelId="{10012757-0483-624E-9EA6-33BD59FDEC15}" type="presParOf" srcId="{3372D0A5-D10A-4D61-9729-9543499BBF5D}" destId="{74389D1A-ACBF-4761-A838-1C6382C4DD6C}" srcOrd="1" destOrd="0" presId="urn:microsoft.com/office/officeart/2018/2/layout/IconVerticalSolidList"/>
    <dgm:cxn modelId="{50544706-0008-D843-829B-6E251FDE6EBF}" type="presParOf" srcId="{3372D0A5-D10A-4D61-9729-9543499BBF5D}" destId="{FE63E05A-183F-496D-894B-1D45E4789F47}" srcOrd="2" destOrd="0" presId="urn:microsoft.com/office/officeart/2018/2/layout/IconVerticalSolidList"/>
    <dgm:cxn modelId="{7986605D-814D-704E-8331-C29192F285E8}" type="presParOf" srcId="{3372D0A5-D10A-4D61-9729-9543499BBF5D}" destId="{F48BABB7-2685-4FFB-B8DB-06F13EBC19BB}"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D4895-9FA6-4724-B27B-B6BD3A9DA108}">
      <dsp:nvSpPr>
        <dsp:cNvPr id="0" name=""/>
        <dsp:cNvSpPr/>
      </dsp:nvSpPr>
      <dsp:spPr>
        <a:xfrm>
          <a:off x="0" y="906502"/>
          <a:ext cx="6261100" cy="1673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61E82BF-DF14-4252-A2EA-FF1E557EBA28}">
      <dsp:nvSpPr>
        <dsp:cNvPr id="0" name=""/>
        <dsp:cNvSpPr/>
      </dsp:nvSpPr>
      <dsp:spPr>
        <a:xfrm>
          <a:off x="506246" y="1283049"/>
          <a:ext cx="920448" cy="92044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891F1A2-B254-4ED2-893A-54F683E0C4AC}">
      <dsp:nvSpPr>
        <dsp:cNvPr id="0" name=""/>
        <dsp:cNvSpPr/>
      </dsp:nvSpPr>
      <dsp:spPr>
        <a:xfrm>
          <a:off x="1932941" y="906502"/>
          <a:ext cx="4328158" cy="1673542"/>
        </a:xfrm>
        <a:prstGeom prst="rect">
          <a:avLst/>
        </a:prstGeom>
        <a:solidFill>
          <a:schemeClr val="tx2">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7117" tIns="177117" rIns="177117" bIns="177117" numCol="1" spcCol="1270" anchor="ctr" anchorCtr="0">
          <a:noAutofit/>
        </a:bodyPr>
        <a:lstStyle/>
        <a:p>
          <a:pPr marL="0" lvl="0" indent="0" algn="ctr" defTabSz="1111250">
            <a:lnSpc>
              <a:spcPct val="100000"/>
            </a:lnSpc>
            <a:spcBef>
              <a:spcPct val="0"/>
            </a:spcBef>
            <a:spcAft>
              <a:spcPct val="35000"/>
            </a:spcAft>
            <a:buNone/>
          </a:pPr>
          <a:r>
            <a:rPr lang="en-US" sz="2500" kern="1200" dirty="0">
              <a:latin typeface="+mn-lt"/>
              <a:ea typeface="Tahoma" panose="020B0604030504040204" pitchFamily="34" charset="0"/>
              <a:cs typeface="Tahoma" panose="020B0604030504040204" pitchFamily="34" charset="0"/>
            </a:rPr>
            <a:t>Obtain Admin Access to Client Merchant Center </a:t>
          </a:r>
          <a:r>
            <a:rPr lang="en-US" sz="2500" kern="1200" dirty="0">
              <a:latin typeface="+mn-lt"/>
              <a:ea typeface="Tahoma" panose="020B0604030504040204" pitchFamily="34" charset="0"/>
              <a:cs typeface="Tahoma" panose="020B0604030504040204" pitchFamily="34" charset="0"/>
              <a:hlinkClick xmlns:r="http://schemas.openxmlformats.org/officeDocument/2006/relationships" r:id="rId3"/>
            </a:rPr>
            <a:t>Account</a:t>
          </a:r>
          <a:endParaRPr lang="en-US" sz="2500" kern="1200" dirty="0">
            <a:latin typeface="+mn-lt"/>
            <a:ea typeface="Tahoma" panose="020B0604030504040204" pitchFamily="34" charset="0"/>
            <a:cs typeface="Tahoma" panose="020B0604030504040204" pitchFamily="34" charset="0"/>
          </a:endParaRPr>
        </a:p>
      </dsp:txBody>
      <dsp:txXfrm>
        <a:off x="1932941" y="906502"/>
        <a:ext cx="4328158" cy="1673542"/>
      </dsp:txXfrm>
    </dsp:sp>
    <dsp:sp modelId="{3BEEF921-102D-4B43-8226-46F6904063ED}">
      <dsp:nvSpPr>
        <dsp:cNvPr id="0" name=""/>
        <dsp:cNvSpPr/>
      </dsp:nvSpPr>
      <dsp:spPr>
        <a:xfrm>
          <a:off x="0" y="2998430"/>
          <a:ext cx="6261100" cy="1673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4389D1A-ACBF-4761-A838-1C6382C4DD6C}">
      <dsp:nvSpPr>
        <dsp:cNvPr id="0" name=""/>
        <dsp:cNvSpPr/>
      </dsp:nvSpPr>
      <dsp:spPr>
        <a:xfrm>
          <a:off x="506246" y="3374977"/>
          <a:ext cx="920448" cy="9204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48BABB7-2685-4FFB-B8DB-06F13EBC19BB}">
      <dsp:nvSpPr>
        <dsp:cNvPr id="0" name=""/>
        <dsp:cNvSpPr/>
      </dsp:nvSpPr>
      <dsp:spPr>
        <a:xfrm>
          <a:off x="1932941" y="2998430"/>
          <a:ext cx="4328158" cy="1673542"/>
        </a:xfrm>
        <a:prstGeom prst="rect">
          <a:avLst/>
        </a:prstGeom>
        <a:solidFill>
          <a:schemeClr val="tx1">
            <a:lumMod val="8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7117" tIns="177117" rIns="177117" bIns="177117" numCol="1" spcCol="1270" anchor="ctr" anchorCtr="0">
          <a:noAutofit/>
        </a:bodyPr>
        <a:lstStyle/>
        <a:p>
          <a:pPr marL="0" lvl="0" indent="0" algn="ctr" defTabSz="1111250">
            <a:lnSpc>
              <a:spcPct val="100000"/>
            </a:lnSpc>
            <a:spcBef>
              <a:spcPct val="0"/>
            </a:spcBef>
            <a:spcAft>
              <a:spcPct val="35000"/>
            </a:spcAft>
            <a:buNone/>
          </a:pPr>
          <a:r>
            <a:rPr lang="en-US" sz="2500" kern="1200" dirty="0"/>
            <a:t>Or</a:t>
          </a:r>
        </a:p>
        <a:p>
          <a:pPr marL="0" lvl="0" indent="0" algn="ctr" defTabSz="1111250">
            <a:lnSpc>
              <a:spcPct val="100000"/>
            </a:lnSpc>
            <a:spcBef>
              <a:spcPct val="0"/>
            </a:spcBef>
            <a:spcAft>
              <a:spcPct val="35000"/>
            </a:spcAft>
            <a:buNone/>
          </a:pPr>
          <a:r>
            <a:rPr lang="en-US" sz="2500" kern="1200" dirty="0"/>
            <a:t>Create New Merchant Center </a:t>
          </a:r>
          <a:r>
            <a:rPr lang="en-US" sz="2500" kern="1200" dirty="0">
              <a:hlinkClick xmlns:r="http://schemas.openxmlformats.org/officeDocument/2006/relationships" r:id="rId3"/>
            </a:rPr>
            <a:t>Account</a:t>
          </a:r>
          <a:endParaRPr lang="en-US" sz="2500" kern="1200" dirty="0"/>
        </a:p>
      </dsp:txBody>
      <dsp:txXfrm>
        <a:off x="1932941" y="2998430"/>
        <a:ext cx="4328158" cy="1673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D4895-9FA6-4724-B27B-B6BD3A9DA108}">
      <dsp:nvSpPr>
        <dsp:cNvPr id="0" name=""/>
        <dsp:cNvSpPr/>
      </dsp:nvSpPr>
      <dsp:spPr>
        <a:xfrm>
          <a:off x="0" y="856093"/>
          <a:ext cx="6261100" cy="16212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61E82BF-DF14-4252-A2EA-FF1E557EBA28}">
      <dsp:nvSpPr>
        <dsp:cNvPr id="0" name=""/>
        <dsp:cNvSpPr/>
      </dsp:nvSpPr>
      <dsp:spPr>
        <a:xfrm>
          <a:off x="490426" y="1220873"/>
          <a:ext cx="891684" cy="89168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891F1A2-B254-4ED2-893A-54F683E0C4AC}">
      <dsp:nvSpPr>
        <dsp:cNvPr id="0" name=""/>
        <dsp:cNvSpPr/>
      </dsp:nvSpPr>
      <dsp:spPr>
        <a:xfrm>
          <a:off x="1872537" y="856093"/>
          <a:ext cx="4331034" cy="1724155"/>
        </a:xfrm>
        <a:prstGeom prst="rect">
          <a:avLst/>
        </a:prstGeom>
        <a:solidFill>
          <a:schemeClr val="tx2">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82473" tIns="182473" rIns="182473" bIns="182473" numCol="1" spcCol="1270" anchor="ctr" anchorCtr="0">
          <a:noAutofit/>
        </a:bodyPr>
        <a:lstStyle/>
        <a:p>
          <a:pPr marL="0" lvl="0" indent="0" algn="l" defTabSz="622300">
            <a:lnSpc>
              <a:spcPct val="100000"/>
            </a:lnSpc>
            <a:spcBef>
              <a:spcPct val="0"/>
            </a:spcBef>
            <a:spcAft>
              <a:spcPct val="35000"/>
            </a:spcAft>
            <a:buNone/>
          </a:pPr>
          <a:r>
            <a:rPr lang="en-US" sz="1400" kern="1200">
              <a:latin typeface="Tahoma" panose="020B0604030504040204" pitchFamily="34" charset="0"/>
              <a:ea typeface="Tahoma" panose="020B0604030504040204" pitchFamily="34" charset="0"/>
              <a:cs typeface="Tahoma" panose="020B0604030504040204" pitchFamily="34" charset="0"/>
            </a:rPr>
            <a:t>Working with your dedicated Rep or Google Support you must request to have the Merchant Center activated to run ads Vehicle Ads Program</a:t>
          </a:r>
        </a:p>
      </dsp:txBody>
      <dsp:txXfrm>
        <a:off x="1872537" y="856093"/>
        <a:ext cx="4331034" cy="1724155"/>
      </dsp:txXfrm>
    </dsp:sp>
    <dsp:sp modelId="{3BEEF921-102D-4B43-8226-46F6904063ED}">
      <dsp:nvSpPr>
        <dsp:cNvPr id="0" name=""/>
        <dsp:cNvSpPr/>
      </dsp:nvSpPr>
      <dsp:spPr>
        <a:xfrm>
          <a:off x="0" y="2998226"/>
          <a:ext cx="6261100" cy="16212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4389D1A-ACBF-4761-A838-1C6382C4DD6C}">
      <dsp:nvSpPr>
        <dsp:cNvPr id="0" name=""/>
        <dsp:cNvSpPr/>
      </dsp:nvSpPr>
      <dsp:spPr>
        <a:xfrm>
          <a:off x="490426" y="3363005"/>
          <a:ext cx="891684" cy="8916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48BABB7-2685-4FFB-B8DB-06F13EBC19BB}">
      <dsp:nvSpPr>
        <dsp:cNvPr id="0" name=""/>
        <dsp:cNvSpPr/>
      </dsp:nvSpPr>
      <dsp:spPr>
        <a:xfrm>
          <a:off x="1872537" y="2998226"/>
          <a:ext cx="4331034" cy="1724155"/>
        </a:xfrm>
        <a:prstGeom prst="rect">
          <a:avLst/>
        </a:prstGeom>
        <a:solidFill>
          <a:schemeClr val="tx1">
            <a:lumMod val="8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82473" tIns="182473" rIns="182473" bIns="182473" numCol="1" spcCol="1270" anchor="ctr" anchorCtr="0">
          <a:noAutofit/>
        </a:bodyPr>
        <a:lstStyle/>
        <a:p>
          <a:pPr marL="0" lvl="0" indent="0" algn="l" defTabSz="622300">
            <a:lnSpc>
              <a:spcPct val="100000"/>
            </a:lnSpc>
            <a:spcBef>
              <a:spcPct val="0"/>
            </a:spcBef>
            <a:spcAft>
              <a:spcPct val="35000"/>
            </a:spcAft>
            <a:buNone/>
          </a:pPr>
          <a:r>
            <a:rPr lang="en-US" sz="1400" kern="1200" dirty="0">
              <a:hlinkClick xmlns:r="http://schemas.openxmlformats.org/officeDocument/2006/relationships" r:id="rId3"/>
            </a:rPr>
            <a:t>https://support.google.com/merchants/contact/vehicle_listing_ads?sjid=15056346231889401424-NA</a:t>
          </a:r>
          <a:endParaRPr lang="en-US" sz="1400" kern="1200" dirty="0"/>
        </a:p>
        <a:p>
          <a:pPr marL="0" lvl="0" indent="0" algn="l" defTabSz="622300">
            <a:lnSpc>
              <a:spcPct val="100000"/>
            </a:lnSpc>
            <a:spcBef>
              <a:spcPct val="0"/>
            </a:spcBef>
            <a:spcAft>
              <a:spcPct val="35000"/>
            </a:spcAft>
            <a:buNone/>
          </a:pPr>
          <a:r>
            <a:rPr lang="en-US" sz="1400" kern="1200" dirty="0"/>
            <a:t>This Step Must be done before a feed can be uploaded.</a:t>
          </a:r>
        </a:p>
      </dsp:txBody>
      <dsp:txXfrm>
        <a:off x="1872537" y="2998226"/>
        <a:ext cx="4331034" cy="17241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235421-85A6-AB4A-932E-E1265006F0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EE139-DD62-EA49-970D-594334A59B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32E5FD-1404-A841-AAA5-F9A0E4497F63}" type="datetimeFigureOut">
              <a:rPr lang="en-US" smtClean="0"/>
              <a:t>7/18/23</a:t>
            </a:fld>
            <a:endParaRPr lang="en-US"/>
          </a:p>
        </p:txBody>
      </p:sp>
      <p:sp>
        <p:nvSpPr>
          <p:cNvPr id="4" name="Footer Placeholder 3">
            <a:extLst>
              <a:ext uri="{FF2B5EF4-FFF2-40B4-BE49-F238E27FC236}">
                <a16:creationId xmlns:a16="http://schemas.microsoft.com/office/drawing/2014/main" id="{4610E332-ACD2-E947-A363-29DECFF1AD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02FC9B-B783-4740-8322-E76C7EFA9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193790-D99E-8F45-B43D-E452ED0EEBB7}" type="slidenum">
              <a:rPr lang="en-US" smtClean="0"/>
              <a:t>‹#›</a:t>
            </a:fld>
            <a:endParaRPr lang="en-US"/>
          </a:p>
        </p:txBody>
      </p:sp>
    </p:spTree>
    <p:extLst>
      <p:ext uri="{BB962C8B-B14F-4D97-AF65-F5344CB8AC3E}">
        <p14:creationId xmlns:p14="http://schemas.microsoft.com/office/powerpoint/2010/main" val="360425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FEF2D-4700-4D4A-9392-097AED185FDB}" type="datetimeFigureOut">
              <a:rPr lang="en-US" smtClean="0"/>
              <a:t>7/18/23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398EC-19D5-A64D-B058-F6B2A1002E32}" type="slidenum">
              <a:rPr lang="en-US" smtClean="0"/>
              <a:t>‹#›</a:t>
            </a:fld>
            <a:endParaRPr lang="en-US"/>
          </a:p>
        </p:txBody>
      </p:sp>
    </p:spTree>
    <p:extLst>
      <p:ext uri="{BB962C8B-B14F-4D97-AF65-F5344CB8AC3E}">
        <p14:creationId xmlns:p14="http://schemas.microsoft.com/office/powerpoint/2010/main" val="1955293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9</a:t>
            </a:fld>
            <a:endParaRPr lang="en-US"/>
          </a:p>
        </p:txBody>
      </p:sp>
    </p:spTree>
    <p:extLst>
      <p:ext uri="{BB962C8B-B14F-4D97-AF65-F5344CB8AC3E}">
        <p14:creationId xmlns:p14="http://schemas.microsoft.com/office/powerpoint/2010/main" val="60966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10</a:t>
            </a:fld>
            <a:endParaRPr lang="en-US"/>
          </a:p>
        </p:txBody>
      </p:sp>
    </p:spTree>
    <p:extLst>
      <p:ext uri="{BB962C8B-B14F-4D97-AF65-F5344CB8AC3E}">
        <p14:creationId xmlns:p14="http://schemas.microsoft.com/office/powerpoint/2010/main" val="3259777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11</a:t>
            </a:fld>
            <a:endParaRPr lang="en-US"/>
          </a:p>
        </p:txBody>
      </p:sp>
    </p:spTree>
    <p:extLst>
      <p:ext uri="{BB962C8B-B14F-4D97-AF65-F5344CB8AC3E}">
        <p14:creationId xmlns:p14="http://schemas.microsoft.com/office/powerpoint/2010/main" val="85478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12</a:t>
            </a:fld>
            <a:endParaRPr lang="en-US"/>
          </a:p>
        </p:txBody>
      </p:sp>
    </p:spTree>
    <p:extLst>
      <p:ext uri="{BB962C8B-B14F-4D97-AF65-F5344CB8AC3E}">
        <p14:creationId xmlns:p14="http://schemas.microsoft.com/office/powerpoint/2010/main" val="621207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13</a:t>
            </a:fld>
            <a:endParaRPr lang="en-US"/>
          </a:p>
        </p:txBody>
      </p:sp>
    </p:spTree>
    <p:extLst>
      <p:ext uri="{BB962C8B-B14F-4D97-AF65-F5344CB8AC3E}">
        <p14:creationId xmlns:p14="http://schemas.microsoft.com/office/powerpoint/2010/main" val="2000424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14</a:t>
            </a:fld>
            <a:endParaRPr lang="en-US"/>
          </a:p>
        </p:txBody>
      </p:sp>
    </p:spTree>
    <p:extLst>
      <p:ext uri="{BB962C8B-B14F-4D97-AF65-F5344CB8AC3E}">
        <p14:creationId xmlns:p14="http://schemas.microsoft.com/office/powerpoint/2010/main" val="421203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15</a:t>
            </a:fld>
            <a:endParaRPr lang="en-US"/>
          </a:p>
        </p:txBody>
      </p:sp>
    </p:spTree>
    <p:extLst>
      <p:ext uri="{BB962C8B-B14F-4D97-AF65-F5344CB8AC3E}">
        <p14:creationId xmlns:p14="http://schemas.microsoft.com/office/powerpoint/2010/main" val="3360101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7/18/23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2" name="Picture 11">
            <a:extLst>
              <a:ext uri="{FF2B5EF4-FFF2-40B4-BE49-F238E27FC236}">
                <a16:creationId xmlns:a16="http://schemas.microsoft.com/office/drawing/2014/main" id="{36FB6AE9-9FDF-3F4A-A777-AA94DAD12A8B}"/>
              </a:ext>
            </a:extLst>
          </p:cNvPr>
          <p:cNvPicPr>
            <a:picLocks noChangeAspect="1"/>
          </p:cNvPicPr>
          <p:nvPr userDrawn="1"/>
        </p:nvPicPr>
        <p:blipFill rotWithShape="1">
          <a:blip r:embed="rId4"/>
          <a:srcRect l="40966" t="42608" r="40048" b="42118"/>
          <a:stretch/>
        </p:blipFill>
        <p:spPr>
          <a:xfrm>
            <a:off x="9348243" y="2905263"/>
            <a:ext cx="1302026" cy="1047473"/>
          </a:xfrm>
          <a:prstGeom prst="rect">
            <a:avLst/>
          </a:prstGeom>
        </p:spPr>
      </p:pic>
    </p:spTree>
    <p:extLst>
      <p:ext uri="{BB962C8B-B14F-4D97-AF65-F5344CB8AC3E}">
        <p14:creationId xmlns:p14="http://schemas.microsoft.com/office/powerpoint/2010/main" val="112545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7/18/23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319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7/18/23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55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7/18/23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3613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7/18/23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a:prstGeom prst="rect">
            <a:avLst/>
          </a:prstGeo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1923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7/18/23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2955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7/18/23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3192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7/18/23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8818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7/18/23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034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7/18/23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a:prstGeom prst="rect">
            <a:avLst/>
          </a:prstGeo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055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7/18/23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1" name="Picture 10">
            <a:extLst>
              <a:ext uri="{FF2B5EF4-FFF2-40B4-BE49-F238E27FC236}">
                <a16:creationId xmlns:a16="http://schemas.microsoft.com/office/drawing/2014/main" id="{42D6A018-FD31-9F4F-BE63-7E69D352ACD6}"/>
              </a:ext>
            </a:extLst>
          </p:cNvPr>
          <p:cNvPicPr>
            <a:picLocks noChangeAspect="1"/>
          </p:cNvPicPr>
          <p:nvPr userDrawn="1"/>
        </p:nvPicPr>
        <p:blipFill rotWithShape="1">
          <a:blip r:embed="rId4"/>
          <a:srcRect l="40966" t="42608" r="40048" b="42118"/>
          <a:stretch/>
        </p:blipFill>
        <p:spPr>
          <a:xfrm>
            <a:off x="10736311" y="766681"/>
            <a:ext cx="1302026" cy="1047473"/>
          </a:xfrm>
          <a:prstGeom prst="rect">
            <a:avLst/>
          </a:prstGeom>
        </p:spPr>
      </p:pic>
    </p:spTree>
    <p:extLst>
      <p:ext uri="{BB962C8B-B14F-4D97-AF65-F5344CB8AC3E}">
        <p14:creationId xmlns:p14="http://schemas.microsoft.com/office/powerpoint/2010/main" val="149805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7/18/23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1" name="Picture 10">
            <a:extLst>
              <a:ext uri="{FF2B5EF4-FFF2-40B4-BE49-F238E27FC236}">
                <a16:creationId xmlns:a16="http://schemas.microsoft.com/office/drawing/2014/main" id="{5D1E37C7-F86C-ED4F-ADE9-1A2A5CD3D23D}"/>
              </a:ext>
            </a:extLst>
          </p:cNvPr>
          <p:cNvPicPr>
            <a:picLocks noChangeAspect="1"/>
          </p:cNvPicPr>
          <p:nvPr userDrawn="1"/>
        </p:nvPicPr>
        <p:blipFill rotWithShape="1">
          <a:blip r:embed="rId4"/>
          <a:srcRect l="40966" t="42608" r="40048" b="42118"/>
          <a:stretch/>
        </p:blipFill>
        <p:spPr>
          <a:xfrm>
            <a:off x="10736309" y="2883348"/>
            <a:ext cx="1302026" cy="1047473"/>
          </a:xfrm>
          <a:prstGeom prst="rect">
            <a:avLst/>
          </a:prstGeom>
        </p:spPr>
      </p:pic>
    </p:spTree>
    <p:extLst>
      <p:ext uri="{BB962C8B-B14F-4D97-AF65-F5344CB8AC3E}">
        <p14:creationId xmlns:p14="http://schemas.microsoft.com/office/powerpoint/2010/main" val="199528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7/18/23</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12" name="Picture 11">
            <a:extLst>
              <a:ext uri="{FF2B5EF4-FFF2-40B4-BE49-F238E27FC236}">
                <a16:creationId xmlns:a16="http://schemas.microsoft.com/office/drawing/2014/main" id="{617BE2FA-F575-3A45-BA79-48E8B0A1F41F}"/>
              </a:ext>
            </a:extLst>
          </p:cNvPr>
          <p:cNvPicPr>
            <a:picLocks noChangeAspect="1"/>
          </p:cNvPicPr>
          <p:nvPr userDrawn="1"/>
        </p:nvPicPr>
        <p:blipFill rotWithShape="1">
          <a:blip r:embed="rId4"/>
          <a:srcRect l="40966" t="42608" r="40048" b="42118"/>
          <a:stretch/>
        </p:blipFill>
        <p:spPr>
          <a:xfrm>
            <a:off x="10736311" y="766681"/>
            <a:ext cx="1302026" cy="1047473"/>
          </a:xfrm>
          <a:prstGeom prst="rect">
            <a:avLst/>
          </a:prstGeom>
        </p:spPr>
      </p:pic>
    </p:spTree>
    <p:extLst>
      <p:ext uri="{BB962C8B-B14F-4D97-AF65-F5344CB8AC3E}">
        <p14:creationId xmlns:p14="http://schemas.microsoft.com/office/powerpoint/2010/main" val="391448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p>
            <a:r>
              <a:rPr lang="en-US" dirty="0"/>
              <a:t>Click to edit Master title </a:t>
            </a:r>
            <a:r>
              <a:rPr lang="en-US" dirty="0" err="1"/>
              <a:t>styleç</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7/18/23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714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7/18/23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694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7/18/23</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D3F4F561-4C1D-D543-8C66-5039839BB7D6}"/>
              </a:ext>
            </a:extLst>
          </p:cNvPr>
          <p:cNvPicPr>
            <a:picLocks noChangeAspect="1"/>
          </p:cNvPicPr>
          <p:nvPr userDrawn="1"/>
        </p:nvPicPr>
        <p:blipFill rotWithShape="1">
          <a:blip r:embed="rId3"/>
          <a:srcRect l="40966" t="42608" r="40048" b="42118"/>
          <a:stretch/>
        </p:blipFill>
        <p:spPr>
          <a:xfrm>
            <a:off x="10736311" y="766681"/>
            <a:ext cx="1302026" cy="1047473"/>
          </a:xfrm>
          <a:prstGeom prst="rect">
            <a:avLst/>
          </a:prstGeom>
        </p:spPr>
      </p:pic>
      <p:sp>
        <p:nvSpPr>
          <p:cNvPr id="9" name="Title Placeholder 1">
            <a:extLst>
              <a:ext uri="{FF2B5EF4-FFF2-40B4-BE49-F238E27FC236}">
                <a16:creationId xmlns:a16="http://schemas.microsoft.com/office/drawing/2014/main" id="{2B9A28B1-57AA-FD4E-981E-B83DCD947829}"/>
              </a:ext>
            </a:extLst>
          </p:cNvPr>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D39423D6-6064-A94C-B8AA-93B1D911C0A2}"/>
              </a:ext>
            </a:extLst>
          </p:cNvPr>
          <p:cNvSpPr>
            <a:spLocks noGrp="1"/>
          </p:cNvSpPr>
          <p:nvPr>
            <p:ph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511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7/18/23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9" name="Title Placeholder 1">
            <a:extLst>
              <a:ext uri="{FF2B5EF4-FFF2-40B4-BE49-F238E27FC236}">
                <a16:creationId xmlns:a16="http://schemas.microsoft.com/office/drawing/2014/main" id="{2B9A28B1-57AA-FD4E-981E-B83DCD947829}"/>
              </a:ext>
            </a:extLst>
          </p:cNvPr>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D39423D6-6064-A94C-B8AA-93B1D911C0A2}"/>
              </a:ext>
            </a:extLst>
          </p:cNvPr>
          <p:cNvSpPr>
            <a:spLocks noGrp="1"/>
          </p:cNvSpPr>
          <p:nvPr>
            <p:ph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964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7/18/23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695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22860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7/18/23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291616173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87"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nam10.safelinks.protection.outlook.com/?url=https%3A%2F%2Fsupport.google.com%2Fmerchants%2Fanswer%2F7450276%3Fhl%3Den&amp;data=04%7C01%7Cbrenton%40hootinteractive.com%7Cfc274cff9e8f4f3a8aeb08da1776ba7b%7C1fe6294574e64203848fb9b82929f9d4%7C0%7C0%7C637848095961665756%7CUnknown%7CTWFpbGZsb3d8eyJWIjoiMC4wLjAwMDAiLCJQIjoiV2luMzIiLCJBTiI6Ik1haWwiLCJXVCI6Mn0%3D%7C3000&amp;sdata=9t5VfX6RyZX%2FNEksUMGRsOaXmKLSiLIcvs7AzpQxNlc%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9.pn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D796-E7D6-044E-B855-224522C29A31}"/>
              </a:ext>
            </a:extLst>
          </p:cNvPr>
          <p:cNvSpPr>
            <a:spLocks noGrp="1"/>
          </p:cNvSpPr>
          <p:nvPr>
            <p:ph type="ctrTitle"/>
          </p:nvPr>
        </p:nvSpPr>
        <p:spPr/>
        <p:txBody>
          <a:bodyPr/>
          <a:lstStyle/>
          <a:p>
            <a:r>
              <a:rPr lang="en-US" dirty="0"/>
              <a:t>Hoot Interactive</a:t>
            </a:r>
          </a:p>
        </p:txBody>
      </p:sp>
      <p:sp>
        <p:nvSpPr>
          <p:cNvPr id="3" name="Subtitle 2">
            <a:extLst>
              <a:ext uri="{FF2B5EF4-FFF2-40B4-BE49-F238E27FC236}">
                <a16:creationId xmlns:a16="http://schemas.microsoft.com/office/drawing/2014/main" id="{956EB6D2-6ACC-F844-9E6B-624618FC1BC9}"/>
              </a:ext>
            </a:extLst>
          </p:cNvPr>
          <p:cNvSpPr>
            <a:spLocks noGrp="1"/>
          </p:cNvSpPr>
          <p:nvPr>
            <p:ph type="subTitle" idx="1"/>
          </p:nvPr>
        </p:nvSpPr>
        <p:spPr/>
        <p:txBody>
          <a:bodyPr/>
          <a:lstStyle/>
          <a:p>
            <a:r>
              <a:rPr lang="en-US" dirty="0"/>
              <a:t>Google VLA Assist Guide</a:t>
            </a:r>
          </a:p>
        </p:txBody>
      </p:sp>
    </p:spTree>
    <p:extLst>
      <p:ext uri="{BB962C8B-B14F-4D97-AF65-F5344CB8AC3E}">
        <p14:creationId xmlns:p14="http://schemas.microsoft.com/office/powerpoint/2010/main" val="3183367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6" name="Rectangle 15">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pic>
        <p:nvPicPr>
          <p:cNvPr id="20" name="Picture 19">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r>
              <a:rPr lang="en-US" sz="1300" dirty="0"/>
              <a:t>Feed Creation</a:t>
            </a:r>
          </a:p>
          <a:p>
            <a:pPr lvl="1"/>
            <a:r>
              <a:rPr lang="en-US" sz="1300" dirty="0"/>
              <a:t>Give the file a name</a:t>
            </a:r>
          </a:p>
          <a:p>
            <a:pPr lvl="1"/>
            <a:r>
              <a:rPr lang="en-US" sz="1300" dirty="0"/>
              <a:t>Select frequency of feed upload</a:t>
            </a:r>
          </a:p>
          <a:p>
            <a:pPr lvl="1"/>
            <a:r>
              <a:rPr lang="en-US" sz="1300" dirty="0"/>
              <a:t>Copy and paste feed URL from Hoot Interface</a:t>
            </a:r>
          </a:p>
          <a:p>
            <a:pPr lvl="1"/>
            <a:r>
              <a:rPr lang="en-US" sz="1300" dirty="0"/>
              <a:t>Paste inside “File URL”</a:t>
            </a:r>
          </a:p>
          <a:p>
            <a:pPr lvl="2"/>
            <a:r>
              <a:rPr lang="en-US" sz="1300" dirty="0"/>
              <a:t>Username &amp; Password not needed</a:t>
            </a:r>
          </a:p>
          <a:p>
            <a:pPr lvl="1"/>
            <a:r>
              <a:rPr lang="en-US" sz="1300" dirty="0"/>
              <a:t>Create Feed</a:t>
            </a:r>
          </a:p>
        </p:txBody>
      </p:sp>
      <p:pic>
        <p:nvPicPr>
          <p:cNvPr id="11" name="Picture 10" descr="Graphical user interface, text, application&#10;&#10;Description automatically generated">
            <a:extLst>
              <a:ext uri="{FF2B5EF4-FFF2-40B4-BE49-F238E27FC236}">
                <a16:creationId xmlns:a16="http://schemas.microsoft.com/office/drawing/2014/main" id="{C522079F-6A66-3443-B7F0-E0CB2994C55C}"/>
              </a:ext>
            </a:extLst>
          </p:cNvPr>
          <p:cNvPicPr>
            <a:picLocks noChangeAspect="1"/>
          </p:cNvPicPr>
          <p:nvPr/>
        </p:nvPicPr>
        <p:blipFill>
          <a:blip r:embed="rId5"/>
          <a:stretch>
            <a:fillRect/>
          </a:stretch>
        </p:blipFill>
        <p:spPr>
          <a:xfrm>
            <a:off x="5270060" y="453670"/>
            <a:ext cx="6290931" cy="2149337"/>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C243C0B6-610E-4143-8C5D-3CB75AECD21E}"/>
              </a:ext>
            </a:extLst>
          </p:cNvPr>
          <p:cNvPicPr>
            <a:picLocks noChangeAspect="1"/>
          </p:cNvPicPr>
          <p:nvPr/>
        </p:nvPicPr>
        <p:blipFill>
          <a:blip r:embed="rId6"/>
          <a:stretch>
            <a:fillRect/>
          </a:stretch>
        </p:blipFill>
        <p:spPr>
          <a:xfrm>
            <a:off x="6213197" y="2741498"/>
            <a:ext cx="4404655" cy="3788003"/>
          </a:xfrm>
          <a:prstGeom prst="rect">
            <a:avLst/>
          </a:prstGeom>
          <a:ln>
            <a:noFill/>
          </a:ln>
          <a:effectLst>
            <a:outerShdw blurRad="76200" dist="63500" dir="5040000" algn="tl" rotWithShape="0">
              <a:srgbClr val="000000">
                <a:alpha val="41000"/>
              </a:srgbClr>
            </a:outerShdw>
          </a:effectLst>
        </p:spPr>
      </p:pic>
      <p:sp>
        <p:nvSpPr>
          <p:cNvPr id="15" name="Rectangle 14">
            <a:extLst>
              <a:ext uri="{FF2B5EF4-FFF2-40B4-BE49-F238E27FC236}">
                <a16:creationId xmlns:a16="http://schemas.microsoft.com/office/drawing/2014/main" id="{6C29CB09-D919-2E44-91FC-7D0D1EC219C7}"/>
              </a:ext>
            </a:extLst>
          </p:cNvPr>
          <p:cNvSpPr/>
          <p:nvPr/>
        </p:nvSpPr>
        <p:spPr>
          <a:xfrm>
            <a:off x="6788532" y="3879596"/>
            <a:ext cx="779276" cy="67297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DABC5C-3C0A-044C-914F-8F16407BBD09}"/>
              </a:ext>
            </a:extLst>
          </p:cNvPr>
          <p:cNvSpPr/>
          <p:nvPr/>
        </p:nvSpPr>
        <p:spPr>
          <a:xfrm>
            <a:off x="6773366" y="3458379"/>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121153-CDF2-B34D-A5E5-C1AECE21755E}"/>
              </a:ext>
            </a:extLst>
          </p:cNvPr>
          <p:cNvSpPr/>
          <p:nvPr/>
        </p:nvSpPr>
        <p:spPr>
          <a:xfrm>
            <a:off x="6788532" y="4918190"/>
            <a:ext cx="1506813" cy="25071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6469C62-D0F7-0C4F-8B6D-88586C1D4A95}"/>
              </a:ext>
            </a:extLst>
          </p:cNvPr>
          <p:cNvSpPr/>
          <p:nvPr/>
        </p:nvSpPr>
        <p:spPr>
          <a:xfrm>
            <a:off x="6773366" y="4677261"/>
            <a:ext cx="1506813" cy="25071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3DEB3E-5844-3745-A1F0-83E6C584373C}"/>
              </a:ext>
            </a:extLst>
          </p:cNvPr>
          <p:cNvSpPr/>
          <p:nvPr/>
        </p:nvSpPr>
        <p:spPr>
          <a:xfrm>
            <a:off x="10977007" y="1958227"/>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E1FCFD-688B-0A49-8D5B-C150DB063228}"/>
              </a:ext>
            </a:extLst>
          </p:cNvPr>
          <p:cNvSpPr/>
          <p:nvPr/>
        </p:nvSpPr>
        <p:spPr>
          <a:xfrm>
            <a:off x="6680200" y="6278792"/>
            <a:ext cx="482600" cy="25070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AAEF1A3-CA74-884F-8F55-7EF94C6699F8}"/>
              </a:ext>
            </a:extLst>
          </p:cNvPr>
          <p:cNvSpPr/>
          <p:nvPr/>
        </p:nvSpPr>
        <p:spPr>
          <a:xfrm>
            <a:off x="5921996" y="2470258"/>
            <a:ext cx="3095004" cy="13274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180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pPr lvl="1"/>
            <a:r>
              <a:rPr lang="en-US" sz="1300" dirty="0"/>
              <a:t>Once Created click into the feed you just created </a:t>
            </a:r>
          </a:p>
          <a:p>
            <a:pPr lvl="1"/>
            <a:r>
              <a:rPr lang="en-US" sz="1300" dirty="0"/>
              <a:t>Top Right corner select “Fetch Now”</a:t>
            </a:r>
          </a:p>
          <a:p>
            <a:pPr lvl="2"/>
            <a:r>
              <a:rPr lang="en-US" sz="1300" dirty="0"/>
              <a:t>This will take a few minutes but should return some results</a:t>
            </a:r>
          </a:p>
          <a:p>
            <a:pPr lvl="2"/>
            <a:r>
              <a:rPr lang="en-US" sz="1300" dirty="0"/>
              <a:t>Fix any issues there might be present (See next Slides for details)</a:t>
            </a:r>
          </a:p>
          <a:p>
            <a:pPr lvl="3"/>
            <a:r>
              <a:rPr lang="en-US" sz="1100" dirty="0"/>
              <a:t>Vehicles missing values can be filtered out at the feed level inside the Hoot interface. </a:t>
            </a:r>
          </a:p>
          <a:p>
            <a:pPr lvl="3"/>
            <a:r>
              <a:rPr lang="en-US" sz="1100" dirty="0"/>
              <a:t>The store code parameter is required and can be applied inside the Hoot interface.</a:t>
            </a:r>
          </a:p>
          <a:p>
            <a:pPr lvl="3"/>
            <a:r>
              <a:rPr lang="en-US" sz="1100" dirty="0"/>
              <a:t>Missing or specialized attributes can be added by using feed rules inside merchant center. See </a:t>
            </a:r>
            <a:r>
              <a:rPr lang="en-US" sz="1100" dirty="0">
                <a:hlinkClick r:id="rId3"/>
              </a:rPr>
              <a:t>here</a:t>
            </a:r>
            <a:endParaRPr lang="en-US" sz="1100" dirty="0"/>
          </a:p>
        </p:txBody>
      </p:sp>
      <p:pic>
        <p:nvPicPr>
          <p:cNvPr id="9" name="Picture 8" descr="Graphical user interface&#10;&#10;Description automatically generated">
            <a:extLst>
              <a:ext uri="{FF2B5EF4-FFF2-40B4-BE49-F238E27FC236}">
                <a16:creationId xmlns:a16="http://schemas.microsoft.com/office/drawing/2014/main" id="{29A0F136-7C44-4041-B9DB-2736471C0EB0}"/>
              </a:ext>
            </a:extLst>
          </p:cNvPr>
          <p:cNvPicPr>
            <a:picLocks noChangeAspect="1"/>
          </p:cNvPicPr>
          <p:nvPr/>
        </p:nvPicPr>
        <p:blipFill>
          <a:blip r:embed="rId4"/>
          <a:stretch>
            <a:fillRect/>
          </a:stretch>
        </p:blipFill>
        <p:spPr>
          <a:xfrm>
            <a:off x="5334918" y="2337606"/>
            <a:ext cx="6491418" cy="2182787"/>
          </a:xfrm>
          <a:prstGeom prst="rect">
            <a:avLst/>
          </a:prstGeom>
        </p:spPr>
      </p:pic>
      <p:sp>
        <p:nvSpPr>
          <p:cNvPr id="17" name="Rectangle 16">
            <a:extLst>
              <a:ext uri="{FF2B5EF4-FFF2-40B4-BE49-F238E27FC236}">
                <a16:creationId xmlns:a16="http://schemas.microsoft.com/office/drawing/2014/main" id="{C6DABC5C-3C0A-044C-914F-8F16407BBD09}"/>
              </a:ext>
            </a:extLst>
          </p:cNvPr>
          <p:cNvSpPr/>
          <p:nvPr/>
        </p:nvSpPr>
        <p:spPr>
          <a:xfrm>
            <a:off x="11277600" y="2619407"/>
            <a:ext cx="431800" cy="13649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889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3649979"/>
            <a:ext cx="3656289" cy="2278381"/>
          </a:xfrm>
        </p:spPr>
        <p:txBody>
          <a:bodyPr>
            <a:normAutofit/>
          </a:bodyPr>
          <a:lstStyle/>
          <a:p>
            <a:pPr marL="457200" lvl="1" indent="0">
              <a:buNone/>
            </a:pPr>
            <a:r>
              <a:rPr lang="en-US" sz="1500" dirty="0"/>
              <a:t>DO NOT Panic If you see this</a:t>
            </a:r>
          </a:p>
          <a:p>
            <a:pPr lvl="1"/>
            <a:r>
              <a:rPr lang="en-US" sz="1300" dirty="0"/>
              <a:t>This message is misleading and no cause for alarm.</a:t>
            </a:r>
          </a:p>
          <a:p>
            <a:pPr lvl="1"/>
            <a:r>
              <a:rPr lang="en-US" sz="1300" dirty="0"/>
              <a:t>To confirm if there are any issues with the feed you must fix, please open the diagnostics tab and review the findings</a:t>
            </a:r>
          </a:p>
        </p:txBody>
      </p:sp>
      <p:pic>
        <p:nvPicPr>
          <p:cNvPr id="7" name="Picture 6" descr="Graphical user interface, application&#10;&#10;Description automatically generated">
            <a:extLst>
              <a:ext uri="{FF2B5EF4-FFF2-40B4-BE49-F238E27FC236}">
                <a16:creationId xmlns:a16="http://schemas.microsoft.com/office/drawing/2014/main" id="{0F4A065E-222D-AD37-8227-265153F028A7}"/>
              </a:ext>
            </a:extLst>
          </p:cNvPr>
          <p:cNvPicPr>
            <a:picLocks noChangeAspect="1"/>
          </p:cNvPicPr>
          <p:nvPr/>
        </p:nvPicPr>
        <p:blipFill>
          <a:blip r:embed="rId3"/>
          <a:stretch>
            <a:fillRect/>
          </a:stretch>
        </p:blipFill>
        <p:spPr>
          <a:xfrm>
            <a:off x="4676503" y="2336873"/>
            <a:ext cx="7136378" cy="3879306"/>
          </a:xfrm>
          <a:prstGeom prst="rect">
            <a:avLst/>
          </a:prstGeom>
        </p:spPr>
      </p:pic>
      <p:cxnSp>
        <p:nvCxnSpPr>
          <p:cNvPr id="9" name="Straight Arrow Connector 8">
            <a:extLst>
              <a:ext uri="{FF2B5EF4-FFF2-40B4-BE49-F238E27FC236}">
                <a16:creationId xmlns:a16="http://schemas.microsoft.com/office/drawing/2014/main" id="{7C0DB7FD-F739-0A6A-038D-246445830FB1}"/>
              </a:ext>
            </a:extLst>
          </p:cNvPr>
          <p:cNvCxnSpPr/>
          <p:nvPr/>
        </p:nvCxnSpPr>
        <p:spPr>
          <a:xfrm>
            <a:off x="2327564" y="3923607"/>
            <a:ext cx="243069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6641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fontScale="92500"/>
          </a:bodyPr>
          <a:lstStyle/>
          <a:p>
            <a:pPr marL="457200" lvl="1" indent="0">
              <a:buNone/>
            </a:pPr>
            <a:r>
              <a:rPr lang="en-US" sz="1500" dirty="0"/>
              <a:t>What should I see upon upload?</a:t>
            </a:r>
          </a:p>
          <a:p>
            <a:pPr lvl="1"/>
            <a:r>
              <a:rPr lang="en-US" sz="1300" dirty="0"/>
              <a:t>The below errors are the initial error messages you will receive. </a:t>
            </a:r>
          </a:p>
          <a:p>
            <a:pPr lvl="1"/>
            <a:r>
              <a:rPr lang="en-US" sz="1300" dirty="0"/>
              <a:t>These indicate that Google must review the feed, perform their own scrape of the website to confirm and match inventory</a:t>
            </a:r>
          </a:p>
          <a:p>
            <a:pPr lvl="1"/>
            <a:r>
              <a:rPr lang="en-US" sz="1300" dirty="0"/>
              <a:t>Review account for accuracy and approve for the ads to run.</a:t>
            </a:r>
          </a:p>
          <a:p>
            <a:pPr lvl="1"/>
            <a:r>
              <a:rPr lang="en-US" sz="1300" dirty="0"/>
              <a:t>There is no concern with these errors you must simply wait for Google to review the upload, account details and approve.</a:t>
            </a:r>
          </a:p>
          <a:p>
            <a:pPr lvl="1"/>
            <a:r>
              <a:rPr lang="en-US" sz="1300" dirty="0"/>
              <a:t>You will most likely also see a warning for missing “links” this is usually associated to the “missing inventory data”. This message is also misleading. They are missing because Google has not approved the feed yet.</a:t>
            </a:r>
            <a:endParaRPr lang="en-US" sz="1100" dirty="0"/>
          </a:p>
        </p:txBody>
      </p:sp>
      <p:pic>
        <p:nvPicPr>
          <p:cNvPr id="5" name="Picture 4" descr="Graphical user interface, text, application&#10;&#10;Description automatically generated">
            <a:extLst>
              <a:ext uri="{FF2B5EF4-FFF2-40B4-BE49-F238E27FC236}">
                <a16:creationId xmlns:a16="http://schemas.microsoft.com/office/drawing/2014/main" id="{3B660B8B-32C3-85F3-DA1E-7B7CDE62E8AF}"/>
              </a:ext>
            </a:extLst>
          </p:cNvPr>
          <p:cNvPicPr>
            <a:picLocks noChangeAspect="1"/>
          </p:cNvPicPr>
          <p:nvPr/>
        </p:nvPicPr>
        <p:blipFill>
          <a:blip r:embed="rId3"/>
          <a:stretch>
            <a:fillRect/>
          </a:stretch>
        </p:blipFill>
        <p:spPr>
          <a:xfrm>
            <a:off x="4464920" y="2378885"/>
            <a:ext cx="7351909" cy="3515292"/>
          </a:xfrm>
          <a:prstGeom prst="rect">
            <a:avLst/>
          </a:prstGeom>
        </p:spPr>
      </p:pic>
      <p:sp>
        <p:nvSpPr>
          <p:cNvPr id="6" name="Rectangle 5">
            <a:extLst>
              <a:ext uri="{FF2B5EF4-FFF2-40B4-BE49-F238E27FC236}">
                <a16:creationId xmlns:a16="http://schemas.microsoft.com/office/drawing/2014/main" id="{996BEC86-AD87-FF1F-B57E-213798962D03}"/>
              </a:ext>
            </a:extLst>
          </p:cNvPr>
          <p:cNvSpPr/>
          <p:nvPr/>
        </p:nvSpPr>
        <p:spPr>
          <a:xfrm>
            <a:off x="6209607" y="2378885"/>
            <a:ext cx="5599216" cy="283464"/>
          </a:xfrm>
          <a:prstGeom prst="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67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pPr marL="457200" lvl="1" indent="0">
              <a:buNone/>
            </a:pPr>
            <a:r>
              <a:rPr lang="en-US" sz="1500" dirty="0"/>
              <a:t>What things do I need to fix</a:t>
            </a:r>
          </a:p>
          <a:p>
            <a:pPr lvl="1"/>
            <a:r>
              <a:rPr lang="en-US" sz="1300" dirty="0"/>
              <a:t>Here is a screenshot that includes many common upload errors.</a:t>
            </a:r>
          </a:p>
          <a:p>
            <a:pPr lvl="1"/>
            <a:r>
              <a:rPr lang="en-US" sz="1300" dirty="0"/>
              <a:t>If you note, there is an inventory count in the far right. This number identifies the number of vehicles this issue is affecting. </a:t>
            </a:r>
          </a:p>
          <a:p>
            <a:pPr lvl="1"/>
            <a:r>
              <a:rPr lang="en-US" sz="1300" dirty="0"/>
              <a:t>The ONLY error on this list that needs to be addressed is the “Invalid Store”. </a:t>
            </a:r>
          </a:p>
          <a:p>
            <a:pPr lvl="1"/>
            <a:r>
              <a:rPr lang="en-US" sz="1300" dirty="0"/>
              <a:t>The other issues are policy issues related to a specific vehicle</a:t>
            </a:r>
          </a:p>
        </p:txBody>
      </p:sp>
      <p:pic>
        <p:nvPicPr>
          <p:cNvPr id="9" name="Picture 8" descr="Graphical user interface, application&#10;&#10;Description automatically generated">
            <a:extLst>
              <a:ext uri="{FF2B5EF4-FFF2-40B4-BE49-F238E27FC236}">
                <a16:creationId xmlns:a16="http://schemas.microsoft.com/office/drawing/2014/main" id="{4B7AE1B9-B43C-00C6-80EE-DA11E06A5858}"/>
              </a:ext>
            </a:extLst>
          </p:cNvPr>
          <p:cNvPicPr>
            <a:picLocks noChangeAspect="1"/>
          </p:cNvPicPr>
          <p:nvPr/>
        </p:nvPicPr>
        <p:blipFill>
          <a:blip r:embed="rId3"/>
          <a:stretch>
            <a:fillRect/>
          </a:stretch>
        </p:blipFill>
        <p:spPr>
          <a:xfrm>
            <a:off x="4476205" y="2376905"/>
            <a:ext cx="7305387" cy="2104189"/>
          </a:xfrm>
          <a:prstGeom prst="rect">
            <a:avLst/>
          </a:prstGeom>
        </p:spPr>
      </p:pic>
      <p:sp>
        <p:nvSpPr>
          <p:cNvPr id="10" name="TextBox 9">
            <a:extLst>
              <a:ext uri="{FF2B5EF4-FFF2-40B4-BE49-F238E27FC236}">
                <a16:creationId xmlns:a16="http://schemas.microsoft.com/office/drawing/2014/main" id="{61316398-EC23-36C6-A747-9E1EDC1CF92A}"/>
              </a:ext>
            </a:extLst>
          </p:cNvPr>
          <p:cNvSpPr txBox="1"/>
          <p:nvPr/>
        </p:nvSpPr>
        <p:spPr>
          <a:xfrm>
            <a:off x="4917679" y="4874001"/>
            <a:ext cx="6422437" cy="1200329"/>
          </a:xfrm>
          <a:prstGeom prst="rect">
            <a:avLst/>
          </a:prstGeom>
          <a:noFill/>
        </p:spPr>
        <p:txBody>
          <a:bodyPr wrap="square" rtlCol="0">
            <a:spAutoFit/>
          </a:bodyPr>
          <a:lstStyle/>
          <a:p>
            <a:r>
              <a:rPr lang="en-US" dirty="0"/>
              <a:t>Please note in most cases these are issues with the website, a specific vehicle or incorrectly applying the store code. Hoot holds no responsibility in the approval or status of the VLA campaign inside Merchant Center.</a:t>
            </a:r>
          </a:p>
        </p:txBody>
      </p:sp>
    </p:spTree>
    <p:extLst>
      <p:ext uri="{BB962C8B-B14F-4D97-AF65-F5344CB8AC3E}">
        <p14:creationId xmlns:p14="http://schemas.microsoft.com/office/powerpoint/2010/main" val="3192926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1023219" y="2287247"/>
            <a:ext cx="4504743" cy="4155116"/>
          </a:xfrm>
        </p:spPr>
        <p:txBody>
          <a:bodyPr>
            <a:normAutofit/>
          </a:bodyPr>
          <a:lstStyle/>
          <a:p>
            <a:pPr marL="0" lvl="1" indent="0">
              <a:spcBef>
                <a:spcPts val="1000"/>
              </a:spcBef>
              <a:buNone/>
            </a:pPr>
            <a:r>
              <a:rPr lang="en-US" sz="1400" dirty="0"/>
              <a:t>Some Important Notes about common errors:</a:t>
            </a:r>
          </a:p>
          <a:p>
            <a:pPr marL="228600" lvl="1">
              <a:spcBef>
                <a:spcPts val="1000"/>
              </a:spcBef>
            </a:pPr>
            <a:r>
              <a:rPr lang="en-US" sz="1400" dirty="0"/>
              <a:t>New car mileage cannot exceed 200 miles</a:t>
            </a:r>
          </a:p>
          <a:p>
            <a:pPr marL="228600" lvl="1">
              <a:spcBef>
                <a:spcPts val="1000"/>
              </a:spcBef>
            </a:pPr>
            <a:r>
              <a:rPr lang="en-US" sz="1400" dirty="0"/>
              <a:t>Used cars must have a mileage</a:t>
            </a:r>
          </a:p>
          <a:p>
            <a:pPr marL="228600" lvl="1">
              <a:spcBef>
                <a:spcPts val="1000"/>
              </a:spcBef>
            </a:pPr>
            <a:r>
              <a:rPr lang="en-US" sz="1400" dirty="0"/>
              <a:t>All cars must have a price value </a:t>
            </a:r>
          </a:p>
          <a:p>
            <a:pPr marL="228600" lvl="1">
              <a:spcBef>
                <a:spcPts val="1000"/>
              </a:spcBef>
            </a:pPr>
            <a:r>
              <a:rPr lang="en-US" sz="1400" dirty="0"/>
              <a:t>All cars must have a color and image link. </a:t>
            </a:r>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r>
              <a:rPr lang="en-US" sz="1400" dirty="0"/>
              <a:t>Please note: If the website does not contain this information, it will not be pulled into the feeds.</a:t>
            </a:r>
            <a:endParaRPr lang="en-US" sz="1100" dirty="0"/>
          </a:p>
          <a:p>
            <a:pPr marL="228600" lvl="1">
              <a:spcBef>
                <a:spcPts val="1000"/>
              </a:spcBef>
            </a:pPr>
            <a:endParaRPr lang="en-US" sz="1400" dirty="0"/>
          </a:p>
        </p:txBody>
      </p:sp>
      <p:sp>
        <p:nvSpPr>
          <p:cNvPr id="6" name="Content Placeholder 2">
            <a:extLst>
              <a:ext uri="{FF2B5EF4-FFF2-40B4-BE49-F238E27FC236}">
                <a16:creationId xmlns:a16="http://schemas.microsoft.com/office/drawing/2014/main" id="{4D05B2C4-04D2-EB5C-F826-967A57D78024}"/>
              </a:ext>
            </a:extLst>
          </p:cNvPr>
          <p:cNvSpPr txBox="1">
            <a:spLocks/>
          </p:cNvSpPr>
          <p:nvPr/>
        </p:nvSpPr>
        <p:spPr>
          <a:xfrm>
            <a:off x="6173647" y="2287247"/>
            <a:ext cx="4504743" cy="415511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500" dirty="0"/>
              <a:t>Store Code Trouble Shooting</a:t>
            </a:r>
          </a:p>
          <a:p>
            <a:r>
              <a:rPr lang="en-US" sz="2500" dirty="0"/>
              <a:t>Review to make sure GBP (Google Business Profile) is linked in Merchant Center, and the dealer listing is in the MC linked account and the relevant Business Group is linked as well</a:t>
            </a:r>
          </a:p>
          <a:p>
            <a:r>
              <a:rPr lang="en-US" sz="2500" dirty="0"/>
              <a:t>Review to make sure there is a </a:t>
            </a:r>
            <a:r>
              <a:rPr lang="en-US" sz="2500" dirty="0" err="1"/>
              <a:t>store_code</a:t>
            </a:r>
            <a:r>
              <a:rPr lang="en-US" sz="2500" dirty="0"/>
              <a:t> attribute in the VLA feed</a:t>
            </a:r>
          </a:p>
          <a:p>
            <a:r>
              <a:rPr lang="en-US" sz="2500" dirty="0"/>
              <a:t>Review to make sure there is a Store Code in the GMB listing</a:t>
            </a:r>
          </a:p>
          <a:p>
            <a:r>
              <a:rPr lang="en-US" sz="2500" dirty="0"/>
              <a:t>Review to make sure the VLA feed </a:t>
            </a:r>
            <a:r>
              <a:rPr lang="en-US" sz="2500" dirty="0" err="1"/>
              <a:t>store_code</a:t>
            </a:r>
            <a:r>
              <a:rPr lang="en-US" sz="2500" dirty="0"/>
              <a:t> matches the GMB listing Store Code</a:t>
            </a:r>
          </a:p>
          <a:p>
            <a:r>
              <a:rPr lang="en-US" sz="2500" dirty="0"/>
              <a:t>Make sure that there are no pending updates to the address in GMB</a:t>
            </a:r>
          </a:p>
          <a:p>
            <a:r>
              <a:rPr lang="en-US" sz="2500" dirty="0"/>
              <a:t>Uncommon: make sure the </a:t>
            </a:r>
            <a:r>
              <a:rPr lang="en-US" sz="2500" dirty="0" err="1"/>
              <a:t>store_code</a:t>
            </a:r>
            <a:r>
              <a:rPr lang="en-US" sz="2500" dirty="0"/>
              <a:t> doesn't have a lead '0' (</a:t>
            </a:r>
            <a:r>
              <a:rPr lang="en-US" sz="2500" dirty="0" err="1"/>
              <a:t>eg</a:t>
            </a:r>
            <a:r>
              <a:rPr lang="en-US" sz="2500" dirty="0"/>
              <a:t> 08662) (note there's a temporary issue with we can't ingest a </a:t>
            </a:r>
            <a:r>
              <a:rPr lang="en-US" sz="2500" dirty="0" err="1"/>
              <a:t>store_code</a:t>
            </a:r>
            <a:r>
              <a:rPr lang="en-US" sz="2500" dirty="0"/>
              <a:t> with a leading '0', so recommendation is to remove the leading '0')</a:t>
            </a:r>
          </a:p>
          <a:p>
            <a:pPr lvl="1"/>
            <a:endParaRPr lang="en-US" sz="1100" dirty="0"/>
          </a:p>
        </p:txBody>
      </p:sp>
    </p:spTree>
    <p:extLst>
      <p:ext uri="{BB962C8B-B14F-4D97-AF65-F5344CB8AC3E}">
        <p14:creationId xmlns:p14="http://schemas.microsoft.com/office/powerpoint/2010/main" val="2758117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660843-4A73-0644-B64E-83615453AFE4}"/>
              </a:ext>
            </a:extLst>
          </p:cNvPr>
          <p:cNvSpPr/>
          <p:nvPr/>
        </p:nvSpPr>
        <p:spPr>
          <a:xfrm>
            <a:off x="6368716"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780CB-E9AA-B34E-AA3B-612E487FC2A9}"/>
              </a:ext>
            </a:extLst>
          </p:cNvPr>
          <p:cNvSpPr>
            <a:spLocks noGrp="1"/>
          </p:cNvSpPr>
          <p:nvPr>
            <p:ph type="title"/>
          </p:nvPr>
        </p:nvSpPr>
        <p:spPr>
          <a:xfrm>
            <a:off x="0" y="713333"/>
            <a:ext cx="6651057" cy="1080938"/>
          </a:xfrm>
          <a:solidFill>
            <a:schemeClr val="bg1"/>
          </a:solidFill>
          <a:effectLst>
            <a:outerShdw blurRad="50800" dist="76200" dir="4200000" algn="t" rotWithShape="0">
              <a:prstClr val="black">
                <a:alpha val="25000"/>
              </a:prstClr>
            </a:outerShdw>
          </a:effectLst>
        </p:spPr>
        <p:txBody>
          <a:bodyPr/>
          <a:lstStyle/>
          <a:p>
            <a:r>
              <a:rPr lang="en-US" dirty="0"/>
              <a:t>Google Merchant Center</a:t>
            </a:r>
          </a:p>
        </p:txBody>
      </p:sp>
      <p:pic>
        <p:nvPicPr>
          <p:cNvPr id="7" name="Picture 6" descr="Graphical user interface, application, Teams&#10;&#10;Description automatically generated">
            <a:extLst>
              <a:ext uri="{FF2B5EF4-FFF2-40B4-BE49-F238E27FC236}">
                <a16:creationId xmlns:a16="http://schemas.microsoft.com/office/drawing/2014/main" id="{33023E32-1360-F74B-8AD4-8EB21100B877}"/>
              </a:ext>
            </a:extLst>
          </p:cNvPr>
          <p:cNvPicPr>
            <a:picLocks noChangeAspect="1"/>
          </p:cNvPicPr>
          <p:nvPr/>
        </p:nvPicPr>
        <p:blipFill>
          <a:blip r:embed="rId2"/>
          <a:stretch>
            <a:fillRect/>
          </a:stretch>
        </p:blipFill>
        <p:spPr>
          <a:xfrm>
            <a:off x="6781229" y="705738"/>
            <a:ext cx="5410771" cy="2525885"/>
          </a:xfrm>
          <a:prstGeom prst="rect">
            <a:avLst/>
          </a:prstGeom>
        </p:spPr>
      </p:pic>
      <p:pic>
        <p:nvPicPr>
          <p:cNvPr id="9" name="Picture 8" descr="Graphical user interface, application, website&#10;&#10;Description automatically generated">
            <a:extLst>
              <a:ext uri="{FF2B5EF4-FFF2-40B4-BE49-F238E27FC236}">
                <a16:creationId xmlns:a16="http://schemas.microsoft.com/office/drawing/2014/main" id="{B24DD35C-797B-794B-88F3-3D983AE59BDB}"/>
              </a:ext>
            </a:extLst>
          </p:cNvPr>
          <p:cNvPicPr>
            <a:picLocks noChangeAspect="1"/>
          </p:cNvPicPr>
          <p:nvPr/>
        </p:nvPicPr>
        <p:blipFill>
          <a:blip r:embed="rId3"/>
          <a:stretch>
            <a:fillRect/>
          </a:stretch>
        </p:blipFill>
        <p:spPr>
          <a:xfrm>
            <a:off x="6781228" y="2134434"/>
            <a:ext cx="5410771" cy="2845214"/>
          </a:xfrm>
          <a:prstGeom prst="rect">
            <a:avLst/>
          </a:prstGeom>
        </p:spPr>
      </p:pic>
      <p:sp>
        <p:nvSpPr>
          <p:cNvPr id="13" name="Rectangle 12">
            <a:extLst>
              <a:ext uri="{FF2B5EF4-FFF2-40B4-BE49-F238E27FC236}">
                <a16:creationId xmlns:a16="http://schemas.microsoft.com/office/drawing/2014/main" id="{96F421DF-2F0C-FB46-8BD2-9FFD49E6D35B}"/>
              </a:ext>
            </a:extLst>
          </p:cNvPr>
          <p:cNvSpPr/>
          <p:nvPr/>
        </p:nvSpPr>
        <p:spPr>
          <a:xfrm>
            <a:off x="6781239" y="1738815"/>
            <a:ext cx="850455" cy="125327"/>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0CFD79-7B39-B244-AAE5-EE4308AEAF7E}"/>
              </a:ext>
            </a:extLst>
          </p:cNvPr>
          <p:cNvSpPr/>
          <p:nvPr/>
        </p:nvSpPr>
        <p:spPr>
          <a:xfrm>
            <a:off x="6781239" y="3469369"/>
            <a:ext cx="850455" cy="125327"/>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75E0799-F8FB-F442-B8EE-F26E2A2E7DB2}"/>
              </a:ext>
            </a:extLst>
          </p:cNvPr>
          <p:cNvSpPr txBox="1"/>
          <p:nvPr/>
        </p:nvSpPr>
        <p:spPr>
          <a:xfrm>
            <a:off x="718485" y="3125806"/>
            <a:ext cx="6554804" cy="1200329"/>
          </a:xfrm>
          <a:prstGeom prst="rect">
            <a:avLst/>
          </a:prstGeom>
          <a:noFill/>
        </p:spPr>
        <p:txBody>
          <a:bodyPr wrap="square">
            <a:spAutoFit/>
          </a:bodyPr>
          <a:lstStyle/>
          <a:p>
            <a:pPr marL="285750" indent="-285750">
              <a:buFont typeface="Arial" panose="020B0604020202020204" pitchFamily="34" charset="0"/>
              <a:buChar char="•"/>
            </a:pPr>
            <a:r>
              <a:rPr lang="en-US" dirty="0"/>
              <a:t>Navigate to “Growth”</a:t>
            </a:r>
          </a:p>
          <a:p>
            <a:pPr marL="742950" lvl="1" indent="-285750">
              <a:buFont typeface="Arial" panose="020B0604020202020204" pitchFamily="34" charset="0"/>
              <a:buChar char="•"/>
            </a:pPr>
            <a:r>
              <a:rPr lang="en-US" dirty="0"/>
              <a:t>Select “Manage Programs”</a:t>
            </a:r>
          </a:p>
          <a:p>
            <a:pPr marL="1200150" lvl="2" indent="-285750">
              <a:buFont typeface="Arial" panose="020B0604020202020204" pitchFamily="34" charset="0"/>
              <a:buChar char="•"/>
            </a:pPr>
            <a:r>
              <a:rPr lang="en-US" dirty="0"/>
              <a:t>Open “Vehicle Ads”</a:t>
            </a:r>
          </a:p>
          <a:p>
            <a:pPr marL="285750" indent="-285750">
              <a:buFont typeface="Arial" panose="020B0604020202020204" pitchFamily="34" charset="0"/>
              <a:buChar char="•"/>
            </a:pPr>
            <a:endParaRPr lang="en-US" dirty="0"/>
          </a:p>
        </p:txBody>
      </p:sp>
      <p:pic>
        <p:nvPicPr>
          <p:cNvPr id="4" name="Picture 3" descr="Graphical user interface, application, Word&#10;&#10;Description automatically generated">
            <a:extLst>
              <a:ext uri="{FF2B5EF4-FFF2-40B4-BE49-F238E27FC236}">
                <a16:creationId xmlns:a16="http://schemas.microsoft.com/office/drawing/2014/main" id="{553BB979-4A5C-D34F-9DEE-84339EF6A81E}"/>
              </a:ext>
            </a:extLst>
          </p:cNvPr>
          <p:cNvPicPr>
            <a:picLocks noChangeAspect="1"/>
          </p:cNvPicPr>
          <p:nvPr/>
        </p:nvPicPr>
        <p:blipFill rotWithShape="1">
          <a:blip r:embed="rId4"/>
          <a:srcRect l="28903" t="41227"/>
          <a:stretch/>
        </p:blipFill>
        <p:spPr>
          <a:xfrm>
            <a:off x="6781227" y="3900447"/>
            <a:ext cx="5410772" cy="2642784"/>
          </a:xfrm>
          <a:prstGeom prst="rect">
            <a:avLst/>
          </a:prstGeom>
        </p:spPr>
      </p:pic>
      <p:sp>
        <p:nvSpPr>
          <p:cNvPr id="15" name="Rectangle 14">
            <a:extLst>
              <a:ext uri="{FF2B5EF4-FFF2-40B4-BE49-F238E27FC236}">
                <a16:creationId xmlns:a16="http://schemas.microsoft.com/office/drawing/2014/main" id="{98C37938-61D6-BF4C-A9E0-13A5FF9E1D7A}"/>
              </a:ext>
            </a:extLst>
          </p:cNvPr>
          <p:cNvSpPr/>
          <p:nvPr/>
        </p:nvSpPr>
        <p:spPr>
          <a:xfrm>
            <a:off x="10225442" y="3950120"/>
            <a:ext cx="1391594" cy="245822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559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70307"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chor="t">
            <a:normAutofit/>
          </a:bodyPr>
          <a:lstStyle/>
          <a:p>
            <a:r>
              <a:rPr lang="en-US" sz="1400" dirty="0"/>
              <a:t>It will ask you to pick your country</a:t>
            </a:r>
          </a:p>
          <a:p>
            <a:r>
              <a:rPr lang="en-US" sz="1400" dirty="0"/>
              <a:t>You Must Link to The Clients GMB Account</a:t>
            </a:r>
          </a:p>
          <a:p>
            <a:pPr lvl="1"/>
            <a:r>
              <a:rPr lang="en-US" sz="1000"/>
              <a:t>When you click into the add location it will list all locations you are set as a </a:t>
            </a:r>
            <a:r>
              <a:rPr lang="en-US" sz="1000" dirty="0"/>
              <a:t>manager for</a:t>
            </a:r>
          </a:p>
          <a:p>
            <a:pPr lvl="1"/>
            <a:r>
              <a:rPr lang="en-US" sz="1000" dirty="0"/>
              <a:t>Select the location</a:t>
            </a:r>
          </a:p>
          <a:p>
            <a:r>
              <a:rPr lang="en-US" sz="1400"/>
              <a:t>Once approved, Google will show confirmation that it is now </a:t>
            </a:r>
            <a:r>
              <a:rPr lang="en-US" sz="1400" dirty="0"/>
              <a:t>linked</a:t>
            </a:r>
          </a:p>
        </p:txBody>
      </p:sp>
      <p:pic>
        <p:nvPicPr>
          <p:cNvPr id="5" name="Content Placeholder 4" descr="Graphical user interface, application&#10;&#10;Description automatically generated">
            <a:extLst>
              <a:ext uri="{FF2B5EF4-FFF2-40B4-BE49-F238E27FC236}">
                <a16:creationId xmlns:a16="http://schemas.microsoft.com/office/drawing/2014/main" id="{3C3E4649-CEE6-9B41-AA6F-07C7D08C0D5F}"/>
              </a:ext>
            </a:extLst>
          </p:cNvPr>
          <p:cNvPicPr>
            <a:picLocks noChangeAspect="1"/>
          </p:cNvPicPr>
          <p:nvPr/>
        </p:nvPicPr>
        <p:blipFill rotWithShape="1">
          <a:blip r:embed="rId2"/>
          <a:srcRect l="9822"/>
          <a:stretch/>
        </p:blipFill>
        <p:spPr>
          <a:xfrm>
            <a:off x="7093514" y="200582"/>
            <a:ext cx="4515337" cy="3267168"/>
          </a:xfrm>
          <a:prstGeom prst="rect">
            <a:avLst/>
          </a:prstGeom>
          <a:ln>
            <a:noFill/>
          </a:ln>
          <a:effectLst/>
        </p:spPr>
      </p:pic>
      <p:pic>
        <p:nvPicPr>
          <p:cNvPr id="7" name="Picture 6" descr="Graphical user interface, application&#10;&#10;Description automatically generated">
            <a:extLst>
              <a:ext uri="{FF2B5EF4-FFF2-40B4-BE49-F238E27FC236}">
                <a16:creationId xmlns:a16="http://schemas.microsoft.com/office/drawing/2014/main" id="{7491EDF0-F0AB-524B-99DD-868CF26E6944}"/>
              </a:ext>
            </a:extLst>
          </p:cNvPr>
          <p:cNvPicPr>
            <a:picLocks noChangeAspect="1"/>
          </p:cNvPicPr>
          <p:nvPr/>
        </p:nvPicPr>
        <p:blipFill rotWithShape="1">
          <a:blip r:embed="rId3"/>
          <a:srcRect r="6323"/>
          <a:stretch/>
        </p:blipFill>
        <p:spPr>
          <a:xfrm>
            <a:off x="7882730" y="1907826"/>
            <a:ext cx="4309270" cy="2153654"/>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7B35D1AD-76B6-B642-8FEE-C7E07E68FC6E}"/>
              </a:ext>
            </a:extLst>
          </p:cNvPr>
          <p:cNvPicPr>
            <a:picLocks noChangeAspect="1"/>
          </p:cNvPicPr>
          <p:nvPr/>
        </p:nvPicPr>
        <p:blipFill rotWithShape="1">
          <a:blip r:embed="rId4"/>
          <a:srcRect l="19572" t="6961" r="1878"/>
          <a:stretch/>
        </p:blipFill>
        <p:spPr>
          <a:xfrm>
            <a:off x="7093513" y="3288880"/>
            <a:ext cx="4515337" cy="3306377"/>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8193153" y="1391320"/>
            <a:ext cx="803483" cy="116638"/>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5099BB-210F-304A-963D-422A9F0812E0}"/>
              </a:ext>
            </a:extLst>
          </p:cNvPr>
          <p:cNvSpPr/>
          <p:nvPr/>
        </p:nvSpPr>
        <p:spPr>
          <a:xfrm>
            <a:off x="8193153" y="2822828"/>
            <a:ext cx="2943276" cy="13984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8260530" y="4465512"/>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851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60682"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755402" y="2732479"/>
            <a:ext cx="5664649" cy="1315610"/>
          </a:xfrm>
        </p:spPr>
        <p:txBody>
          <a:bodyPr vert="horz" lIns="91440" tIns="45720" rIns="91440" bIns="45720" rtlCol="0" anchor="t">
            <a:normAutofit fontScale="92500" lnSpcReduction="10000"/>
          </a:bodyPr>
          <a:lstStyle/>
          <a:p>
            <a:r>
              <a:rPr lang="en-US" sz="1400" dirty="0"/>
              <a:t>Now You Must Link Google Ads Account</a:t>
            </a:r>
          </a:p>
          <a:p>
            <a:r>
              <a:rPr lang="en-US" sz="1400" dirty="0"/>
              <a:t>It will</a:t>
            </a:r>
            <a:r>
              <a:rPr lang="en-US" sz="1400"/>
              <a:t> default to your MCC or you can add a manual request</a:t>
            </a:r>
            <a:endParaRPr lang="en-US" sz="1000"/>
          </a:p>
          <a:p>
            <a:r>
              <a:rPr lang="en-US" sz="1400" dirty="0"/>
              <a:t>If the account you want isn’t Shown in the tip box, open the request window under “Other Google Accounts”</a:t>
            </a:r>
          </a:p>
          <a:p>
            <a:r>
              <a:rPr lang="en-US" sz="1400" dirty="0"/>
              <a:t>Enter the CID and send request</a:t>
            </a:r>
          </a:p>
        </p:txBody>
      </p:sp>
      <p:pic>
        <p:nvPicPr>
          <p:cNvPr id="4" name="Picture 3" descr="Graphical user interface, application&#10;&#10;Description automatically generated">
            <a:extLst>
              <a:ext uri="{FF2B5EF4-FFF2-40B4-BE49-F238E27FC236}">
                <a16:creationId xmlns:a16="http://schemas.microsoft.com/office/drawing/2014/main" id="{98402259-4BD3-F544-8176-D3035889C287}"/>
              </a:ext>
            </a:extLst>
          </p:cNvPr>
          <p:cNvPicPr>
            <a:picLocks noChangeAspect="1"/>
          </p:cNvPicPr>
          <p:nvPr/>
        </p:nvPicPr>
        <p:blipFill rotWithShape="1">
          <a:blip r:embed="rId2"/>
          <a:srcRect l="15489" t="28954"/>
          <a:stretch/>
        </p:blipFill>
        <p:spPr>
          <a:xfrm>
            <a:off x="6889730" y="704325"/>
            <a:ext cx="5111568" cy="2656599"/>
          </a:xfrm>
          <a:prstGeom prst="rect">
            <a:avLst/>
          </a:prstGeom>
        </p:spPr>
      </p:pic>
      <p:pic>
        <p:nvPicPr>
          <p:cNvPr id="6" name="Picture 5" descr="Graphical user interface, application, Teams&#10;&#10;Description automatically generated">
            <a:extLst>
              <a:ext uri="{FF2B5EF4-FFF2-40B4-BE49-F238E27FC236}">
                <a16:creationId xmlns:a16="http://schemas.microsoft.com/office/drawing/2014/main" id="{D4C6ABFB-69AE-624B-BA31-39C7F2BD3644}"/>
              </a:ext>
            </a:extLst>
          </p:cNvPr>
          <p:cNvPicPr>
            <a:picLocks noChangeAspect="1"/>
          </p:cNvPicPr>
          <p:nvPr/>
        </p:nvPicPr>
        <p:blipFill>
          <a:blip r:embed="rId3"/>
          <a:stretch>
            <a:fillRect/>
          </a:stretch>
        </p:blipFill>
        <p:spPr>
          <a:xfrm>
            <a:off x="6681459" y="3204111"/>
            <a:ext cx="5528109" cy="2715420"/>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8335702" y="1802077"/>
            <a:ext cx="803483" cy="18870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8265340" y="4526043"/>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601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60682"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chor="t">
            <a:normAutofit/>
          </a:bodyPr>
          <a:lstStyle/>
          <a:p>
            <a:r>
              <a:rPr lang="en-US" sz="1400"/>
              <a:t>Within Google Ads, Navigate to Tools &amp; Settings and then </a:t>
            </a:r>
            <a:r>
              <a:rPr lang="en-US" sz="1400" dirty="0"/>
              <a:t>“Linked Accounts”</a:t>
            </a:r>
          </a:p>
          <a:p>
            <a:r>
              <a:rPr lang="en-US" sz="1400" dirty="0"/>
              <a:t>You should see an open request </a:t>
            </a:r>
          </a:p>
          <a:p>
            <a:pPr lvl="1"/>
            <a:r>
              <a:rPr lang="en-US" sz="1000" dirty="0"/>
              <a:t>Open Request to approve</a:t>
            </a:r>
          </a:p>
          <a:p>
            <a:pPr lvl="1"/>
            <a:r>
              <a:rPr lang="en-US" sz="1000" dirty="0"/>
              <a:t>Once Approved it will show inside Google Ads as Linked</a:t>
            </a:r>
          </a:p>
        </p:txBody>
      </p:sp>
      <p:pic>
        <p:nvPicPr>
          <p:cNvPr id="11" name="Picture 10" descr="Graphical user interface, application&#10;&#10;Description automatically generated">
            <a:extLst>
              <a:ext uri="{FF2B5EF4-FFF2-40B4-BE49-F238E27FC236}">
                <a16:creationId xmlns:a16="http://schemas.microsoft.com/office/drawing/2014/main" id="{FB4E08EA-D171-E549-A5D8-5789B0F46831}"/>
              </a:ext>
            </a:extLst>
          </p:cNvPr>
          <p:cNvPicPr>
            <a:picLocks noChangeAspect="1"/>
          </p:cNvPicPr>
          <p:nvPr/>
        </p:nvPicPr>
        <p:blipFill>
          <a:blip r:embed="rId2"/>
          <a:stretch>
            <a:fillRect/>
          </a:stretch>
        </p:blipFill>
        <p:spPr>
          <a:xfrm>
            <a:off x="7100551" y="2935092"/>
            <a:ext cx="5068554" cy="2222882"/>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832119C5-8944-BC4F-A2BD-6FCF0672B031}"/>
              </a:ext>
            </a:extLst>
          </p:cNvPr>
          <p:cNvPicPr>
            <a:picLocks noChangeAspect="1"/>
          </p:cNvPicPr>
          <p:nvPr/>
        </p:nvPicPr>
        <p:blipFill>
          <a:blip r:embed="rId3"/>
          <a:stretch>
            <a:fillRect/>
          </a:stretch>
        </p:blipFill>
        <p:spPr>
          <a:xfrm>
            <a:off x="7100552" y="217953"/>
            <a:ext cx="5068553" cy="1844106"/>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45FA94A7-511D-3D48-8EB7-CAFA2B018E7E}"/>
              </a:ext>
            </a:extLst>
          </p:cNvPr>
          <p:cNvPicPr>
            <a:picLocks noChangeAspect="1"/>
          </p:cNvPicPr>
          <p:nvPr/>
        </p:nvPicPr>
        <p:blipFill>
          <a:blip r:embed="rId4"/>
          <a:stretch>
            <a:fillRect/>
          </a:stretch>
        </p:blipFill>
        <p:spPr>
          <a:xfrm>
            <a:off x="6933059" y="1880591"/>
            <a:ext cx="5236046" cy="1405066"/>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30286FDD-CAD2-5F45-AC27-78640CA59942}"/>
              </a:ext>
            </a:extLst>
          </p:cNvPr>
          <p:cNvPicPr>
            <a:picLocks noChangeAspect="1"/>
          </p:cNvPicPr>
          <p:nvPr/>
        </p:nvPicPr>
        <p:blipFill>
          <a:blip r:embed="rId5"/>
          <a:stretch>
            <a:fillRect/>
          </a:stretch>
        </p:blipFill>
        <p:spPr>
          <a:xfrm>
            <a:off x="6933059" y="4852961"/>
            <a:ext cx="5236046" cy="1471053"/>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10491302" y="1337556"/>
            <a:ext cx="799137" cy="160942"/>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5099BB-210F-304A-963D-422A9F0812E0}"/>
              </a:ext>
            </a:extLst>
          </p:cNvPr>
          <p:cNvSpPr/>
          <p:nvPr/>
        </p:nvSpPr>
        <p:spPr>
          <a:xfrm>
            <a:off x="6933058" y="2705867"/>
            <a:ext cx="4482509" cy="15283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10248153" y="4589949"/>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D775B8-226C-7D4C-8B1B-84891B98C1D7}"/>
              </a:ext>
            </a:extLst>
          </p:cNvPr>
          <p:cNvSpPr/>
          <p:nvPr/>
        </p:nvSpPr>
        <p:spPr>
          <a:xfrm>
            <a:off x="6933058" y="5500510"/>
            <a:ext cx="4482509" cy="15283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808C4E-43DE-AB4B-9D06-8C7585B30E99}"/>
              </a:ext>
            </a:extLst>
          </p:cNvPr>
          <p:cNvSpPr/>
          <p:nvPr/>
        </p:nvSpPr>
        <p:spPr>
          <a:xfrm>
            <a:off x="10412697" y="217953"/>
            <a:ext cx="300228" cy="24657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74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A2A8-97E6-AC43-81D2-EC1DA76EEA99}"/>
              </a:ext>
            </a:extLst>
          </p:cNvPr>
          <p:cNvSpPr>
            <a:spLocks noGrp="1"/>
          </p:cNvSpPr>
          <p:nvPr>
            <p:ph type="title"/>
          </p:nvPr>
        </p:nvSpPr>
        <p:spPr/>
        <p:txBody>
          <a:bodyPr/>
          <a:lstStyle/>
          <a:p>
            <a:r>
              <a:rPr lang="en-US" dirty="0"/>
              <a:t>Outline Of Set-Up Requirements</a:t>
            </a:r>
          </a:p>
        </p:txBody>
      </p:sp>
      <p:sp>
        <p:nvSpPr>
          <p:cNvPr id="3" name="Content Placeholder 2">
            <a:extLst>
              <a:ext uri="{FF2B5EF4-FFF2-40B4-BE49-F238E27FC236}">
                <a16:creationId xmlns:a16="http://schemas.microsoft.com/office/drawing/2014/main" id="{2234B07C-CC53-5E40-AB33-F1A1190A59DE}"/>
              </a:ext>
            </a:extLst>
          </p:cNvPr>
          <p:cNvSpPr>
            <a:spLocks noGrp="1"/>
          </p:cNvSpPr>
          <p:nvPr>
            <p:ph idx="1"/>
          </p:nvPr>
        </p:nvSpPr>
        <p:spPr/>
        <p:txBody>
          <a:bodyPr>
            <a:normAutofit fontScale="92500" lnSpcReduction="10000"/>
          </a:bodyPr>
          <a:lstStyle/>
          <a:p>
            <a:r>
              <a:rPr lang="en-US" dirty="0"/>
              <a:t>Create Advertiser &amp; Set-up Custom Feed Inside Hoot Interface</a:t>
            </a:r>
          </a:p>
          <a:p>
            <a:pPr lvl="1"/>
            <a:r>
              <a:rPr lang="en-US" dirty="0"/>
              <a:t>Update Google My Business Store Code</a:t>
            </a:r>
          </a:p>
          <a:p>
            <a:pPr lvl="2"/>
            <a:r>
              <a:rPr lang="en-US" dirty="0"/>
              <a:t>Add to Hoot interface(This is required)</a:t>
            </a:r>
          </a:p>
          <a:p>
            <a:r>
              <a:rPr lang="en-US" dirty="0"/>
              <a:t>Create or Obtain Access to Google Merchant Center</a:t>
            </a:r>
          </a:p>
          <a:p>
            <a:r>
              <a:rPr lang="en-US" dirty="0"/>
              <a:t>Link Merchant Center and Google My Business Location</a:t>
            </a:r>
          </a:p>
          <a:p>
            <a:r>
              <a:rPr lang="en-US" dirty="0"/>
              <a:t>Link Merchant Center and Google Ads Account</a:t>
            </a:r>
          </a:p>
          <a:p>
            <a:r>
              <a:rPr lang="en-US" dirty="0"/>
              <a:t>Request Merchant Center Vehicle Ads Approval From Google</a:t>
            </a:r>
          </a:p>
          <a:p>
            <a:r>
              <a:rPr lang="en-US" dirty="0"/>
              <a:t>Upload Feed and Await Google Approval</a:t>
            </a:r>
          </a:p>
          <a:p>
            <a:pPr lvl="1"/>
            <a:r>
              <a:rPr lang="en-US" dirty="0"/>
              <a:t>Finish Set-Up</a:t>
            </a:r>
          </a:p>
          <a:p>
            <a:r>
              <a:rPr lang="en-US" dirty="0"/>
              <a:t>Create Vehicle Ads Campaign (Link Included)</a:t>
            </a:r>
          </a:p>
        </p:txBody>
      </p:sp>
    </p:spTree>
    <p:extLst>
      <p:ext uri="{BB962C8B-B14F-4D97-AF65-F5344CB8AC3E}">
        <p14:creationId xmlns:p14="http://schemas.microsoft.com/office/powerpoint/2010/main" val="1161511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503469"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ormAutofit/>
          </a:bodyPr>
          <a:lstStyle/>
          <a:p>
            <a:r>
              <a:rPr lang="en-US" sz="1400" dirty="0"/>
              <a:t>Navigate back </a:t>
            </a:r>
            <a:r>
              <a:rPr lang="en-US" sz="1400"/>
              <a:t>to Merchant </a:t>
            </a:r>
            <a:r>
              <a:rPr lang="en-US" sz="1400" dirty="0"/>
              <a:t>Center</a:t>
            </a:r>
          </a:p>
          <a:p>
            <a:pPr lvl="1"/>
            <a:r>
              <a:rPr lang="en-US" sz="1000" dirty="0"/>
              <a:t>Navigate to the settings area and look at “Linked Accounts”</a:t>
            </a:r>
          </a:p>
          <a:p>
            <a:pPr lvl="2"/>
            <a:r>
              <a:rPr lang="en-US" sz="800" dirty="0"/>
              <a:t>You Should see an Active link inside the Google Ads Section and Under the Business Profile</a:t>
            </a:r>
          </a:p>
          <a:p>
            <a:pPr lvl="1"/>
            <a:r>
              <a:rPr lang="en-US" sz="1000" dirty="0"/>
              <a:t>You should now see that both the GMB and ADS account are linked </a:t>
            </a:r>
          </a:p>
          <a:p>
            <a:pPr lvl="1"/>
            <a:r>
              <a:rPr lang="en-US" sz="1000" dirty="0"/>
              <a:t>There is a link to the Ads Set-up Guide just below the box</a:t>
            </a:r>
          </a:p>
          <a:p>
            <a:pPr lvl="1"/>
            <a:r>
              <a:rPr lang="en-US" sz="1000" dirty="0"/>
              <a:t>https://</a:t>
            </a:r>
            <a:r>
              <a:rPr lang="en-US" sz="1000" dirty="0" err="1"/>
              <a:t>support.google.com</a:t>
            </a:r>
            <a:r>
              <a:rPr lang="en-US" sz="1000" dirty="0"/>
              <a:t>/merchants/answer/3540291?hl=</a:t>
            </a:r>
            <a:r>
              <a:rPr lang="en-US" sz="1000" dirty="0" err="1"/>
              <a:t>en</a:t>
            </a:r>
            <a:endParaRPr lang="en-US" sz="1000" dirty="0"/>
          </a:p>
          <a:p>
            <a:r>
              <a:rPr lang="en-US" sz="1400" dirty="0"/>
              <a:t>To Set Up the campaigns use the two Google links here and follow the steps inside Google Ads:</a:t>
            </a:r>
          </a:p>
          <a:p>
            <a:pPr lvl="1"/>
            <a:r>
              <a:rPr lang="en-US" sz="1000" dirty="0"/>
              <a:t>https://</a:t>
            </a:r>
            <a:r>
              <a:rPr lang="en-US" sz="1000" dirty="0" err="1"/>
              <a:t>support.google.com</a:t>
            </a:r>
            <a:r>
              <a:rPr lang="en-US" sz="1000" dirty="0"/>
              <a:t>/merchants/answer/11192314?hl=</a:t>
            </a:r>
            <a:r>
              <a:rPr lang="en-US" sz="1000" dirty="0" err="1"/>
              <a:t>en&amp;ref_topic</a:t>
            </a:r>
            <a:r>
              <a:rPr lang="en-US" sz="1000" dirty="0"/>
              <a:t>=11189969&amp;sjid=1029168794607185945-NA</a:t>
            </a:r>
          </a:p>
          <a:p>
            <a:pPr lvl="1"/>
            <a:r>
              <a:rPr lang="en-US" sz="1000" dirty="0"/>
              <a:t>https://</a:t>
            </a:r>
            <a:r>
              <a:rPr lang="en-US" sz="1000" dirty="0" err="1"/>
              <a:t>support.google.com</a:t>
            </a:r>
            <a:r>
              <a:rPr lang="en-US" sz="1000" dirty="0"/>
              <a:t>/google-ads/answer/7674740?sjid=1029168794607185945-NA</a:t>
            </a:r>
          </a:p>
        </p:txBody>
      </p:sp>
      <p:pic>
        <p:nvPicPr>
          <p:cNvPr id="3" name="Picture 2" descr="A screenshot of a computer&#10;&#10;Description automatically generated with medium confidence">
            <a:extLst>
              <a:ext uri="{FF2B5EF4-FFF2-40B4-BE49-F238E27FC236}">
                <a16:creationId xmlns:a16="http://schemas.microsoft.com/office/drawing/2014/main" id="{7D6A5C7C-1BED-B14D-5761-DA6488B44CC3}"/>
              </a:ext>
            </a:extLst>
          </p:cNvPr>
          <p:cNvPicPr>
            <a:picLocks noChangeAspect="1"/>
          </p:cNvPicPr>
          <p:nvPr/>
        </p:nvPicPr>
        <p:blipFill>
          <a:blip r:embed="rId2"/>
          <a:stretch>
            <a:fillRect/>
          </a:stretch>
        </p:blipFill>
        <p:spPr>
          <a:xfrm>
            <a:off x="6909658" y="606067"/>
            <a:ext cx="5524253" cy="2822933"/>
          </a:xfrm>
          <a:prstGeom prst="rect">
            <a:avLst/>
          </a:prstGeom>
        </p:spPr>
      </p:pic>
      <p:sp>
        <p:nvSpPr>
          <p:cNvPr id="4" name="Rectangle 3">
            <a:extLst>
              <a:ext uri="{FF2B5EF4-FFF2-40B4-BE49-F238E27FC236}">
                <a16:creationId xmlns:a16="http://schemas.microsoft.com/office/drawing/2014/main" id="{ECB31D99-F2C9-DDD4-E5CA-2787440617AA}"/>
              </a:ext>
            </a:extLst>
          </p:cNvPr>
          <p:cNvSpPr/>
          <p:nvPr/>
        </p:nvSpPr>
        <p:spPr>
          <a:xfrm>
            <a:off x="8198427" y="702942"/>
            <a:ext cx="716973" cy="1387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60C7279-F18F-375E-1D9F-A8DE407E0A59}"/>
              </a:ext>
            </a:extLst>
          </p:cNvPr>
          <p:cNvSpPr/>
          <p:nvPr/>
        </p:nvSpPr>
        <p:spPr>
          <a:xfrm>
            <a:off x="8998527" y="2427833"/>
            <a:ext cx="495301" cy="1075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FA5FF660-C605-6626-EE22-D8A16E7BA7D2}"/>
              </a:ext>
            </a:extLst>
          </p:cNvPr>
          <p:cNvSpPr/>
          <p:nvPr/>
        </p:nvSpPr>
        <p:spPr>
          <a:xfrm>
            <a:off x="11627427" y="671769"/>
            <a:ext cx="155864" cy="138722"/>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E7A2B26-8821-35F4-64E0-030BD780EC30}"/>
              </a:ext>
            </a:extLst>
          </p:cNvPr>
          <p:cNvSpPr/>
          <p:nvPr/>
        </p:nvSpPr>
        <p:spPr>
          <a:xfrm>
            <a:off x="11629699" y="1561152"/>
            <a:ext cx="776916" cy="138722"/>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website&#10;&#10;Description automatically generated with low confidence">
            <a:extLst>
              <a:ext uri="{FF2B5EF4-FFF2-40B4-BE49-F238E27FC236}">
                <a16:creationId xmlns:a16="http://schemas.microsoft.com/office/drawing/2014/main" id="{11239DE2-1DF1-414F-7124-C93374755FF5}"/>
              </a:ext>
            </a:extLst>
          </p:cNvPr>
          <p:cNvPicPr>
            <a:picLocks noChangeAspect="1"/>
          </p:cNvPicPr>
          <p:nvPr/>
        </p:nvPicPr>
        <p:blipFill rotWithShape="1">
          <a:blip r:embed="rId3"/>
          <a:srcRect r="14455"/>
          <a:stretch/>
        </p:blipFill>
        <p:spPr>
          <a:xfrm>
            <a:off x="6882362" y="3738798"/>
            <a:ext cx="5524253" cy="1998913"/>
          </a:xfrm>
          <a:prstGeom prst="rect">
            <a:avLst/>
          </a:prstGeom>
        </p:spPr>
      </p:pic>
      <p:sp>
        <p:nvSpPr>
          <p:cNvPr id="11" name="Rounded Rectangle 10">
            <a:extLst>
              <a:ext uri="{FF2B5EF4-FFF2-40B4-BE49-F238E27FC236}">
                <a16:creationId xmlns:a16="http://schemas.microsoft.com/office/drawing/2014/main" id="{77AA6510-CD9A-317D-4DDC-FE0C735CE2C9}"/>
              </a:ext>
            </a:extLst>
          </p:cNvPr>
          <p:cNvSpPr/>
          <p:nvPr/>
        </p:nvSpPr>
        <p:spPr>
          <a:xfrm>
            <a:off x="6909658" y="4035066"/>
            <a:ext cx="569315" cy="168443"/>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C116D0E9-8159-1919-8A3A-97B753D563C2}"/>
              </a:ext>
            </a:extLst>
          </p:cNvPr>
          <p:cNvSpPr/>
          <p:nvPr/>
        </p:nvSpPr>
        <p:spPr>
          <a:xfrm>
            <a:off x="8429212" y="4035065"/>
            <a:ext cx="569315" cy="168443"/>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D48DB5-48D0-EE79-9748-DE9BEB607989}"/>
              </a:ext>
            </a:extLst>
          </p:cNvPr>
          <p:cNvSpPr/>
          <p:nvPr/>
        </p:nvSpPr>
        <p:spPr>
          <a:xfrm>
            <a:off x="8429212" y="3806448"/>
            <a:ext cx="851266" cy="1227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FB47C04-0936-571E-DBFC-716D9DCCBBB6}"/>
              </a:ext>
            </a:extLst>
          </p:cNvPr>
          <p:cNvSpPr/>
          <p:nvPr/>
        </p:nvSpPr>
        <p:spPr>
          <a:xfrm>
            <a:off x="8572893" y="5082137"/>
            <a:ext cx="3833721" cy="655573"/>
          </a:xfrm>
          <a:prstGeom prst="rect">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44C305C-8B72-F6E4-88EC-F1EB2EC3C6E9}"/>
              </a:ext>
            </a:extLst>
          </p:cNvPr>
          <p:cNvSpPr/>
          <p:nvPr/>
        </p:nvSpPr>
        <p:spPr>
          <a:xfrm>
            <a:off x="8572893" y="4954965"/>
            <a:ext cx="1976826" cy="122724"/>
          </a:xfrm>
          <a:prstGeom prst="rect">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08F40D0-1910-BCFB-699F-4A81D7C64B3D}"/>
              </a:ext>
            </a:extLst>
          </p:cNvPr>
          <p:cNvSpPr/>
          <p:nvPr/>
        </p:nvSpPr>
        <p:spPr>
          <a:xfrm>
            <a:off x="10727371" y="4909248"/>
            <a:ext cx="1679243" cy="168442"/>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377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7" name="Picture 16">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8">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7" name="Rectangle 26">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9FC7B95C-29A2-D742-A8C2-F2E5254A1AEF}"/>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Create Custom Feed</a:t>
            </a:r>
          </a:p>
        </p:txBody>
      </p:sp>
      <p:pic>
        <p:nvPicPr>
          <p:cNvPr id="31" name="Picture 30">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6" name="Content Placeholder 2">
            <a:extLst>
              <a:ext uri="{FF2B5EF4-FFF2-40B4-BE49-F238E27FC236}">
                <a16:creationId xmlns:a16="http://schemas.microsoft.com/office/drawing/2014/main" id="{7AEAED9C-05A8-1348-8109-379BDAB9EF46}"/>
              </a:ext>
            </a:extLst>
          </p:cNvPr>
          <p:cNvSpPr txBox="1">
            <a:spLocks/>
          </p:cNvSpPr>
          <p:nvPr/>
        </p:nvSpPr>
        <p:spPr>
          <a:xfrm>
            <a:off x="680321" y="2336873"/>
            <a:ext cx="3656289"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1400" dirty="0"/>
              <a:t>Navigate to Inventory Feeds Tab</a:t>
            </a:r>
          </a:p>
          <a:p>
            <a:r>
              <a:rPr lang="en-US" sz="1400" dirty="0"/>
              <a:t>+ Feed Subscription </a:t>
            </a:r>
          </a:p>
          <a:p>
            <a:r>
              <a:rPr lang="en-US" sz="1400" dirty="0"/>
              <a:t>Name the Feed</a:t>
            </a:r>
          </a:p>
          <a:p>
            <a:r>
              <a:rPr lang="en-US" sz="1400" dirty="0"/>
              <a:t>Type = Default</a:t>
            </a:r>
          </a:p>
          <a:p>
            <a:r>
              <a:rPr lang="en-US" sz="1400" dirty="0"/>
              <a:t>Feed Format = Google VLA(Google Vehicle Ads)</a:t>
            </a:r>
          </a:p>
        </p:txBody>
      </p:sp>
      <p:pic>
        <p:nvPicPr>
          <p:cNvPr id="8" name="Picture 7" descr="Graphical user interface, text, application&#10;&#10;Description automatically generated">
            <a:extLst>
              <a:ext uri="{FF2B5EF4-FFF2-40B4-BE49-F238E27FC236}">
                <a16:creationId xmlns:a16="http://schemas.microsoft.com/office/drawing/2014/main" id="{8A2C09FF-069C-124F-BE81-DC926155F988}"/>
              </a:ext>
            </a:extLst>
          </p:cNvPr>
          <p:cNvPicPr>
            <a:picLocks noChangeAspect="1"/>
          </p:cNvPicPr>
          <p:nvPr/>
        </p:nvPicPr>
        <p:blipFill rotWithShape="1">
          <a:blip r:embed="rId5"/>
          <a:srcRect r="13318"/>
          <a:stretch/>
        </p:blipFill>
        <p:spPr>
          <a:xfrm>
            <a:off x="5326793" y="2879844"/>
            <a:ext cx="6269479" cy="2513374"/>
          </a:xfrm>
          <a:prstGeom prst="rect">
            <a:avLst/>
          </a:prstGeom>
          <a:ln>
            <a:noFill/>
          </a:ln>
          <a:effectLst>
            <a:outerShdw blurRad="76200" dist="63500" dir="5040000" algn="tl" rotWithShape="0">
              <a:srgbClr val="000000">
                <a:alpha val="41000"/>
              </a:srgbClr>
            </a:outerShdw>
          </a:effectLst>
        </p:spPr>
      </p:pic>
      <p:pic>
        <p:nvPicPr>
          <p:cNvPr id="10" name="Picture 9" descr="Graphical user interface, application&#10;&#10;Description automatically generated">
            <a:extLst>
              <a:ext uri="{FF2B5EF4-FFF2-40B4-BE49-F238E27FC236}">
                <a16:creationId xmlns:a16="http://schemas.microsoft.com/office/drawing/2014/main" id="{5E0E1ADA-B181-0945-A4F0-07B79C174558}"/>
              </a:ext>
            </a:extLst>
          </p:cNvPr>
          <p:cNvPicPr>
            <a:picLocks noChangeAspect="1"/>
          </p:cNvPicPr>
          <p:nvPr/>
        </p:nvPicPr>
        <p:blipFill rotWithShape="1">
          <a:blip r:embed="rId6"/>
          <a:srcRect r="6835"/>
          <a:stretch/>
        </p:blipFill>
        <p:spPr>
          <a:xfrm>
            <a:off x="5282640" y="609599"/>
            <a:ext cx="6357786" cy="2074078"/>
          </a:xfrm>
          <a:prstGeom prst="rect">
            <a:avLst/>
          </a:prstGeom>
        </p:spPr>
      </p:pic>
      <p:sp>
        <p:nvSpPr>
          <p:cNvPr id="11" name="Rectangle 10">
            <a:extLst>
              <a:ext uri="{FF2B5EF4-FFF2-40B4-BE49-F238E27FC236}">
                <a16:creationId xmlns:a16="http://schemas.microsoft.com/office/drawing/2014/main" id="{6BDB5A01-E0EC-A146-A970-BB59CC4ED020}"/>
              </a:ext>
            </a:extLst>
          </p:cNvPr>
          <p:cNvSpPr/>
          <p:nvPr/>
        </p:nvSpPr>
        <p:spPr>
          <a:xfrm>
            <a:off x="7490275" y="3223838"/>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A48FBC2C-1EEB-7240-81CC-B7989348053C}"/>
              </a:ext>
            </a:extLst>
          </p:cNvPr>
          <p:cNvSpPr/>
          <p:nvPr/>
        </p:nvSpPr>
        <p:spPr>
          <a:xfrm>
            <a:off x="7427217" y="3529356"/>
            <a:ext cx="805070" cy="9684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1547A40-DC55-4E47-84A9-41D7ADFE1C75}"/>
              </a:ext>
            </a:extLst>
          </p:cNvPr>
          <p:cNvSpPr/>
          <p:nvPr/>
        </p:nvSpPr>
        <p:spPr>
          <a:xfrm>
            <a:off x="7410741" y="4590484"/>
            <a:ext cx="805070" cy="9684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909AAFF-0F4A-0D4B-8E16-C49D12EF11A9}"/>
              </a:ext>
            </a:extLst>
          </p:cNvPr>
          <p:cNvSpPr/>
          <p:nvPr/>
        </p:nvSpPr>
        <p:spPr>
          <a:xfrm>
            <a:off x="6168102" y="1481852"/>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980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0BEA51-7146-4F64-94FB-1A86C01948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19F94F9F-C18F-4389-8ADA-81EFB1781A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a:extLst>
              <a:ext uri="{FF2B5EF4-FFF2-40B4-BE49-F238E27FC236}">
                <a16:creationId xmlns:a16="http://schemas.microsoft.com/office/drawing/2014/main" id="{6A6B89DC-0391-4517-B9A1-50CCC95631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85CBF1EE-28EC-4EA5-866E-499284FC2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CDBA20C-6FEF-462F-A277-F14F14BEE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77C1D521-45BA-4AC1-A2C7-C8D9F85FA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94A1C9F-4FBD-4D46-943D-1B39469A8E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6" name="Rectangle 25">
            <a:extLst>
              <a:ext uri="{FF2B5EF4-FFF2-40B4-BE49-F238E27FC236}">
                <a16:creationId xmlns:a16="http://schemas.microsoft.com/office/drawing/2014/main" id="{C05821D6-5125-4277-89F9-B7B3DAF7F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816225-314C-4679-8FC2-3F3C46AB6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9FC7B95C-29A2-D742-A8C2-F2E5254A1AEF}"/>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Create Custom Feed</a:t>
            </a:r>
          </a:p>
        </p:txBody>
      </p:sp>
      <p:pic>
        <p:nvPicPr>
          <p:cNvPr id="47" name="Picture 29">
            <a:extLst>
              <a:ext uri="{FF2B5EF4-FFF2-40B4-BE49-F238E27FC236}">
                <a16:creationId xmlns:a16="http://schemas.microsoft.com/office/drawing/2014/main" id="{8A36C73E-1917-409B-8B05-7093151D73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8" name="Rectangle 31">
            <a:extLst>
              <a:ext uri="{FF2B5EF4-FFF2-40B4-BE49-F238E27FC236}">
                <a16:creationId xmlns:a16="http://schemas.microsoft.com/office/drawing/2014/main" id="{6F191A36-E820-48C5-B16C-958384D2B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AEAED9C-05A8-1348-8109-379BDAB9EF46}"/>
              </a:ext>
            </a:extLst>
          </p:cNvPr>
          <p:cNvSpPr txBox="1">
            <a:spLocks/>
          </p:cNvSpPr>
          <p:nvPr/>
        </p:nvSpPr>
        <p:spPr>
          <a:xfrm>
            <a:off x="8386029" y="854595"/>
            <a:ext cx="3095709" cy="5148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1600" dirty="0">
                <a:solidFill>
                  <a:schemeClr val="bg2"/>
                </a:solidFill>
              </a:rPr>
              <a:t>Select the advertiser</a:t>
            </a:r>
          </a:p>
          <a:p>
            <a:r>
              <a:rPr lang="en-US" sz="1600" dirty="0">
                <a:solidFill>
                  <a:schemeClr val="bg2"/>
                </a:solidFill>
              </a:rPr>
              <a:t>Apply Store Code if not already set-up in client settings or if filtering out cars from a single location</a:t>
            </a:r>
          </a:p>
          <a:p>
            <a:r>
              <a:rPr lang="en-US" sz="1600" dirty="0">
                <a:solidFill>
                  <a:schemeClr val="bg2"/>
                </a:solidFill>
              </a:rPr>
              <a:t>Select Fulfillment Type – Defaults to “In Store”</a:t>
            </a:r>
          </a:p>
        </p:txBody>
      </p:sp>
      <p:pic>
        <p:nvPicPr>
          <p:cNvPr id="8" name="Picture 7" descr="Graphical user interface, application&#10;&#10;Description automatically generated">
            <a:extLst>
              <a:ext uri="{FF2B5EF4-FFF2-40B4-BE49-F238E27FC236}">
                <a16:creationId xmlns:a16="http://schemas.microsoft.com/office/drawing/2014/main" id="{D6100BEC-6784-9A48-B451-D90F1FCB2BF8}"/>
              </a:ext>
            </a:extLst>
          </p:cNvPr>
          <p:cNvPicPr>
            <a:picLocks noChangeAspect="1"/>
          </p:cNvPicPr>
          <p:nvPr/>
        </p:nvPicPr>
        <p:blipFill>
          <a:blip r:embed="rId5"/>
          <a:stretch>
            <a:fillRect/>
          </a:stretch>
        </p:blipFill>
        <p:spPr>
          <a:xfrm>
            <a:off x="346546" y="2193053"/>
            <a:ext cx="7103765" cy="2663279"/>
          </a:xfrm>
          <a:prstGeom prst="rect">
            <a:avLst/>
          </a:prstGeom>
        </p:spPr>
      </p:pic>
      <p:sp>
        <p:nvSpPr>
          <p:cNvPr id="9" name="Rectangle 8">
            <a:extLst>
              <a:ext uri="{FF2B5EF4-FFF2-40B4-BE49-F238E27FC236}">
                <a16:creationId xmlns:a16="http://schemas.microsoft.com/office/drawing/2014/main" id="{22899E4F-6AC6-4C45-B6C4-20DA2821FC6F}"/>
              </a:ext>
            </a:extLst>
          </p:cNvPr>
          <p:cNvSpPr/>
          <p:nvPr/>
        </p:nvSpPr>
        <p:spPr>
          <a:xfrm>
            <a:off x="2207183" y="3252355"/>
            <a:ext cx="3570162" cy="176644"/>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12E6B41-5696-3342-9D53-2287C92B204A}"/>
              </a:ext>
            </a:extLst>
          </p:cNvPr>
          <p:cNvSpPr/>
          <p:nvPr/>
        </p:nvSpPr>
        <p:spPr>
          <a:xfrm>
            <a:off x="2207183" y="3505371"/>
            <a:ext cx="3570162" cy="176644"/>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4C9DF36-B047-9848-819F-081BB66D6863}"/>
              </a:ext>
            </a:extLst>
          </p:cNvPr>
          <p:cNvSpPr/>
          <p:nvPr/>
        </p:nvSpPr>
        <p:spPr>
          <a:xfrm>
            <a:off x="2241494" y="3738937"/>
            <a:ext cx="1073206" cy="158333"/>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49121F-68B0-154F-B850-37BC82B0A9C8}"/>
              </a:ext>
            </a:extLst>
          </p:cNvPr>
          <p:cNvSpPr/>
          <p:nvPr/>
        </p:nvSpPr>
        <p:spPr>
          <a:xfrm>
            <a:off x="2241494" y="3967396"/>
            <a:ext cx="408188" cy="143578"/>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49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 name="Picture 20">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3" name="Rectangle 22">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24">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26">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8">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5" name="Rectangle 34">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4">
            <a:extLst>
              <a:ext uri="{FF2B5EF4-FFF2-40B4-BE49-F238E27FC236}">
                <a16:creationId xmlns:a16="http://schemas.microsoft.com/office/drawing/2014/main" id="{E08A7303-E60A-FA49-86B5-F1013ED191FC}"/>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solidFill>
                  <a:srgbClr val="FFFFFF"/>
                </a:solidFill>
              </a:rPr>
              <a:t>Create Custom Feed</a:t>
            </a:r>
          </a:p>
        </p:txBody>
      </p:sp>
      <p:sp>
        <p:nvSpPr>
          <p:cNvPr id="12" name="Content Placeholder 2">
            <a:extLst>
              <a:ext uri="{FF2B5EF4-FFF2-40B4-BE49-F238E27FC236}">
                <a16:creationId xmlns:a16="http://schemas.microsoft.com/office/drawing/2014/main" id="{E5DD16F1-5E53-374D-AD27-1B0280D1F36E}"/>
              </a:ext>
            </a:extLst>
          </p:cNvPr>
          <p:cNvSpPr txBox="1">
            <a:spLocks/>
          </p:cNvSpPr>
          <p:nvPr/>
        </p:nvSpPr>
        <p:spPr>
          <a:xfrm>
            <a:off x="5329686" y="1838764"/>
            <a:ext cx="6257362" cy="5503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lvl="1"/>
            <a:endParaRPr lang="en-US" dirty="0">
              <a:solidFill>
                <a:srgbClr val="FFFFFF"/>
              </a:solidFill>
            </a:endParaRPr>
          </a:p>
          <a:p>
            <a:pPr marL="0"/>
            <a:r>
              <a:rPr lang="en-US" sz="2000" dirty="0">
                <a:solidFill>
                  <a:srgbClr val="FFFFFF"/>
                </a:solidFill>
              </a:rPr>
              <a:t>Add Custom Filters if Necessary</a:t>
            </a:r>
          </a:p>
          <a:p>
            <a:r>
              <a:rPr lang="en-US" sz="2000" dirty="0">
                <a:solidFill>
                  <a:srgbClr val="FFFFFF"/>
                </a:solidFill>
              </a:rPr>
              <a:t>We recommend Price &gt;=1(Removes cars with no prices)</a:t>
            </a:r>
          </a:p>
          <a:p>
            <a:r>
              <a:rPr lang="en-US" sz="2000" dirty="0">
                <a:solidFill>
                  <a:srgbClr val="FFFFFF"/>
                </a:solidFill>
              </a:rPr>
              <a:t>Remember cars with missing values will fail or alert as an error inside Merchant Center. </a:t>
            </a:r>
          </a:p>
          <a:p>
            <a:r>
              <a:rPr lang="en-US" sz="2000" dirty="0">
                <a:solidFill>
                  <a:srgbClr val="FFFFFF"/>
                </a:solidFill>
              </a:rPr>
              <a:t>We try to pass all vehicle details that are available, but some filtering may be necessary to remove individual vehicle issues.</a:t>
            </a:r>
          </a:p>
        </p:txBody>
      </p:sp>
      <p:grpSp>
        <p:nvGrpSpPr>
          <p:cNvPr id="38" name="Group 37">
            <a:extLst>
              <a:ext uri="{FF2B5EF4-FFF2-40B4-BE49-F238E27FC236}">
                <a16:creationId xmlns:a16="http://schemas.microsoft.com/office/drawing/2014/main" id="{47578575-AF7B-AF4D-AB39-FCC7E049DFFE}"/>
              </a:ext>
            </a:extLst>
          </p:cNvPr>
          <p:cNvGrpSpPr/>
          <p:nvPr/>
        </p:nvGrpSpPr>
        <p:grpSpPr>
          <a:xfrm>
            <a:off x="5373892" y="740699"/>
            <a:ext cx="6094213" cy="2474198"/>
            <a:chOff x="5905161" y="4103629"/>
            <a:chExt cx="4123778" cy="1433012"/>
          </a:xfrm>
        </p:grpSpPr>
        <p:pic>
          <p:nvPicPr>
            <p:cNvPr id="39" name="Picture 38" descr="Graphical user interface, application, Teams&#10;&#10;Description automatically generated">
              <a:extLst>
                <a:ext uri="{FF2B5EF4-FFF2-40B4-BE49-F238E27FC236}">
                  <a16:creationId xmlns:a16="http://schemas.microsoft.com/office/drawing/2014/main" id="{10C4BDAC-8E64-9844-8B4E-89BF746544DF}"/>
                </a:ext>
              </a:extLst>
            </p:cNvPr>
            <p:cNvPicPr>
              <a:picLocks noChangeAspect="1"/>
            </p:cNvPicPr>
            <p:nvPr/>
          </p:nvPicPr>
          <p:blipFill>
            <a:blip r:embed="rId5"/>
            <a:stretch>
              <a:fillRect/>
            </a:stretch>
          </p:blipFill>
          <p:spPr>
            <a:xfrm>
              <a:off x="5905161" y="4103629"/>
              <a:ext cx="4123778" cy="1433012"/>
            </a:xfrm>
            <a:prstGeom prst="rect">
              <a:avLst/>
            </a:prstGeom>
            <a:ln>
              <a:noFill/>
            </a:ln>
            <a:effectLst/>
          </p:spPr>
        </p:pic>
        <p:sp>
          <p:nvSpPr>
            <p:cNvPr id="40" name="Rectangle 39">
              <a:extLst>
                <a:ext uri="{FF2B5EF4-FFF2-40B4-BE49-F238E27FC236}">
                  <a16:creationId xmlns:a16="http://schemas.microsoft.com/office/drawing/2014/main" id="{081DE620-8000-2B40-A5A8-8F613A282F70}"/>
                </a:ext>
              </a:extLst>
            </p:cNvPr>
            <p:cNvSpPr/>
            <p:nvPr/>
          </p:nvSpPr>
          <p:spPr>
            <a:xfrm>
              <a:off x="5966927" y="4820135"/>
              <a:ext cx="4062012" cy="49209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535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301CE94-074B-4D1C-B4F4-F78402CF78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6C88302C-1F37-4C43-92E9-94C452751C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2" name="Picture 21">
            <a:extLst>
              <a:ext uri="{FF2B5EF4-FFF2-40B4-BE49-F238E27FC236}">
                <a16:creationId xmlns:a16="http://schemas.microsoft.com/office/drawing/2014/main" id="{FC533643-7E50-49AA-AF90-63D300915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23">
            <a:extLst>
              <a:ext uri="{FF2B5EF4-FFF2-40B4-BE49-F238E27FC236}">
                <a16:creationId xmlns:a16="http://schemas.microsoft.com/office/drawing/2014/main" id="{27FDF1C8-C78C-45B3-A712-01E213653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F553C38-528A-4F4F-AFB8-D5ABBF25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8" name="Rectangle 27">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6" name="Rectangle 35">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4">
            <a:extLst>
              <a:ext uri="{FF2B5EF4-FFF2-40B4-BE49-F238E27FC236}">
                <a16:creationId xmlns:a16="http://schemas.microsoft.com/office/drawing/2014/main" id="{E08A7303-E60A-FA49-86B5-F1013ED191FC}"/>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dirty="0"/>
              <a:t>Merchant Center Account</a:t>
            </a:r>
          </a:p>
        </p:txBody>
      </p:sp>
      <p:graphicFrame>
        <p:nvGraphicFramePr>
          <p:cNvPr id="14" name="Content Placeholder 2">
            <a:extLst>
              <a:ext uri="{FF2B5EF4-FFF2-40B4-BE49-F238E27FC236}">
                <a16:creationId xmlns:a16="http://schemas.microsoft.com/office/drawing/2014/main" id="{9A2EDFF3-AB65-882A-97CD-8D46D466C0FB}"/>
              </a:ext>
            </a:extLst>
          </p:cNvPr>
          <p:cNvGraphicFramePr/>
          <p:nvPr>
            <p:extLst>
              <p:ext uri="{D42A27DB-BD31-4B8C-83A1-F6EECF244321}">
                <p14:modId xmlns:p14="http://schemas.microsoft.com/office/powerpoint/2010/main" val="46318443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1970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301CE94-074B-4D1C-B4F4-F78402CF78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6C88302C-1F37-4C43-92E9-94C452751C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2" name="Picture 21">
            <a:extLst>
              <a:ext uri="{FF2B5EF4-FFF2-40B4-BE49-F238E27FC236}">
                <a16:creationId xmlns:a16="http://schemas.microsoft.com/office/drawing/2014/main" id="{FC533643-7E50-49AA-AF90-63D300915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23">
            <a:extLst>
              <a:ext uri="{FF2B5EF4-FFF2-40B4-BE49-F238E27FC236}">
                <a16:creationId xmlns:a16="http://schemas.microsoft.com/office/drawing/2014/main" id="{27FDF1C8-C78C-45B3-A712-01E213653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F553C38-528A-4F4F-AFB8-D5ABBF25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8" name="Rectangle 27">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6" name="Rectangle 35">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4">
            <a:extLst>
              <a:ext uri="{FF2B5EF4-FFF2-40B4-BE49-F238E27FC236}">
                <a16:creationId xmlns:a16="http://schemas.microsoft.com/office/drawing/2014/main" id="{E08A7303-E60A-FA49-86B5-F1013ED191FC}"/>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t>Request Vehicle Ads Access From Google</a:t>
            </a:r>
          </a:p>
        </p:txBody>
      </p:sp>
      <p:graphicFrame>
        <p:nvGraphicFramePr>
          <p:cNvPr id="14" name="Content Placeholder 2">
            <a:extLst>
              <a:ext uri="{FF2B5EF4-FFF2-40B4-BE49-F238E27FC236}">
                <a16:creationId xmlns:a16="http://schemas.microsoft.com/office/drawing/2014/main" id="{9A2EDFF3-AB65-882A-97CD-8D46D466C0FB}"/>
              </a:ext>
            </a:extLst>
          </p:cNvPr>
          <p:cNvGraphicFramePr/>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6882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0" name="Rectangle 79">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itle 1">
            <a:extLst>
              <a:ext uri="{FF2B5EF4-FFF2-40B4-BE49-F238E27FC236}">
                <a16:creationId xmlns:a16="http://schemas.microsoft.com/office/drawing/2014/main" id="{C2B2CF8A-C03E-C64A-B680-70E96995B5C8}"/>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dirty="0"/>
              <a:t>Google Merchant Center</a:t>
            </a:r>
          </a:p>
        </p:txBody>
      </p:sp>
      <p:pic>
        <p:nvPicPr>
          <p:cNvPr id="84" name="Picture 83">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3" name="TextBox 42">
            <a:extLst>
              <a:ext uri="{FF2B5EF4-FFF2-40B4-BE49-F238E27FC236}">
                <a16:creationId xmlns:a16="http://schemas.microsoft.com/office/drawing/2014/main" id="{075E0799-F8FB-F442-B8EE-F26E2A2E7DB2}"/>
              </a:ext>
            </a:extLst>
          </p:cNvPr>
          <p:cNvSpPr txBox="1"/>
          <p:nvPr/>
        </p:nvSpPr>
        <p:spPr>
          <a:xfrm>
            <a:off x="680321" y="2336873"/>
            <a:ext cx="3656289" cy="3599316"/>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1400" dirty="0"/>
              <a:t>Make Sure Business Information has been completed and URL is claimed</a:t>
            </a:r>
          </a:p>
          <a:p>
            <a:pPr marL="742950" lvl="1" indent="-228600" defTabSz="914400">
              <a:lnSpc>
                <a:spcPct val="90000"/>
              </a:lnSpc>
              <a:spcAft>
                <a:spcPts val="600"/>
              </a:spcAft>
              <a:buFont typeface="Arial" panose="020B0604020202020204" pitchFamily="34" charset="0"/>
              <a:buChar char="•"/>
            </a:pPr>
            <a:r>
              <a:rPr lang="en-US" sz="1400" dirty="0"/>
              <a:t>URL Must be claimed for Feed to be approved https://</a:t>
            </a:r>
            <a:r>
              <a:rPr lang="en-US" sz="1400" dirty="0" err="1"/>
              <a:t>support.google.com</a:t>
            </a:r>
            <a:r>
              <a:rPr lang="en-US" sz="1400" dirty="0"/>
              <a:t>/merchants/answer/176793</a:t>
            </a:r>
          </a:p>
          <a:p>
            <a:pPr marL="285750" indent="-228600" defTabSz="914400">
              <a:lnSpc>
                <a:spcPct val="90000"/>
              </a:lnSpc>
              <a:spcAft>
                <a:spcPts val="600"/>
              </a:spcAft>
              <a:buFont typeface="Arial" panose="020B0604020202020204" pitchFamily="34" charset="0"/>
              <a:buChar char="•"/>
            </a:pPr>
            <a:r>
              <a:rPr lang="en-US" sz="1400" dirty="0"/>
              <a:t>Create Feeds</a:t>
            </a:r>
          </a:p>
          <a:p>
            <a:pPr marL="742950" lvl="1" indent="-228600" defTabSz="914400">
              <a:lnSpc>
                <a:spcPct val="90000"/>
              </a:lnSpc>
              <a:spcAft>
                <a:spcPts val="600"/>
              </a:spcAft>
              <a:buFont typeface="Arial" panose="020B0604020202020204" pitchFamily="34" charset="0"/>
              <a:buChar char="•"/>
            </a:pPr>
            <a:r>
              <a:rPr lang="en-US" sz="1400" dirty="0"/>
              <a:t>Navigate to Products</a:t>
            </a:r>
          </a:p>
          <a:p>
            <a:pPr marL="1200150" lvl="2" indent="-228600" defTabSz="914400">
              <a:lnSpc>
                <a:spcPct val="90000"/>
              </a:lnSpc>
              <a:spcAft>
                <a:spcPts val="600"/>
              </a:spcAft>
              <a:buFont typeface="Arial" panose="020B0604020202020204" pitchFamily="34" charset="0"/>
              <a:buChar char="•"/>
            </a:pPr>
            <a:r>
              <a:rPr lang="en-US" sz="1400" dirty="0"/>
              <a:t>Feeds</a:t>
            </a:r>
          </a:p>
          <a:p>
            <a:pPr marL="1200150" lvl="2" indent="-228600" defTabSz="914400">
              <a:lnSpc>
                <a:spcPct val="90000"/>
              </a:lnSpc>
              <a:spcAft>
                <a:spcPts val="600"/>
              </a:spcAft>
              <a:buFont typeface="Arial" panose="020B0604020202020204" pitchFamily="34" charset="0"/>
              <a:buChar char="•"/>
            </a:pPr>
            <a:r>
              <a:rPr lang="en-US" sz="1400" dirty="0"/>
              <a:t>”+” Add New Feed</a:t>
            </a:r>
          </a:p>
          <a:p>
            <a:pPr marL="1200150" lvl="2" indent="-228600" defTabSz="914400">
              <a:lnSpc>
                <a:spcPct val="90000"/>
              </a:lnSpc>
              <a:spcAft>
                <a:spcPts val="600"/>
              </a:spcAft>
              <a:buFont typeface="Arial" panose="020B0604020202020204" pitchFamily="34" charset="0"/>
              <a:buChar char="•"/>
            </a:pPr>
            <a:r>
              <a:rPr lang="en-US" sz="1400" dirty="0"/>
              <a:t>Select Language</a:t>
            </a:r>
          </a:p>
          <a:p>
            <a:pPr marL="1200150" lvl="2" indent="-228600" defTabSz="914400">
              <a:lnSpc>
                <a:spcPct val="90000"/>
              </a:lnSpc>
              <a:spcAft>
                <a:spcPts val="600"/>
              </a:spcAft>
              <a:buFont typeface="Arial" panose="020B0604020202020204" pitchFamily="34" charset="0"/>
              <a:buChar char="•"/>
            </a:pPr>
            <a:r>
              <a:rPr lang="en-US" sz="1400" dirty="0"/>
              <a:t>Select Destinations</a:t>
            </a:r>
          </a:p>
          <a:p>
            <a:pPr marL="1657350" lvl="3" indent="-228600" defTabSz="914400">
              <a:lnSpc>
                <a:spcPct val="90000"/>
              </a:lnSpc>
              <a:spcAft>
                <a:spcPts val="600"/>
              </a:spcAft>
              <a:buFont typeface="Arial" panose="020B0604020202020204" pitchFamily="34" charset="0"/>
              <a:buChar char="•"/>
            </a:pPr>
            <a:r>
              <a:rPr lang="en-US" sz="1400" dirty="0"/>
              <a:t>Vehicle Inventory Ads</a:t>
            </a:r>
          </a:p>
          <a:p>
            <a:pPr marL="285750" indent="-228600" defTabSz="914400">
              <a:lnSpc>
                <a:spcPct val="90000"/>
              </a:lnSpc>
              <a:spcAft>
                <a:spcPts val="600"/>
              </a:spcAft>
              <a:buFont typeface="Arial" panose="020B0604020202020204" pitchFamily="34" charset="0"/>
              <a:buChar char="•"/>
            </a:pPr>
            <a:endParaRPr lang="en-US" sz="1400" dirty="0"/>
          </a:p>
        </p:txBody>
      </p:sp>
      <p:grpSp>
        <p:nvGrpSpPr>
          <p:cNvPr id="5" name="Group 4">
            <a:extLst>
              <a:ext uri="{FF2B5EF4-FFF2-40B4-BE49-F238E27FC236}">
                <a16:creationId xmlns:a16="http://schemas.microsoft.com/office/drawing/2014/main" id="{E23EB72E-B3DE-604F-877B-C5BA0E334C91}"/>
              </a:ext>
            </a:extLst>
          </p:cNvPr>
          <p:cNvGrpSpPr/>
          <p:nvPr/>
        </p:nvGrpSpPr>
        <p:grpSpPr>
          <a:xfrm>
            <a:off x="5276090" y="1254267"/>
            <a:ext cx="6269479" cy="4349466"/>
            <a:chOff x="6348549" y="1253801"/>
            <a:chExt cx="6477000" cy="4055986"/>
          </a:xfrm>
        </p:grpSpPr>
        <p:pic>
          <p:nvPicPr>
            <p:cNvPr id="4" name="Picture 3" descr="Graphical user interface, application&#10;&#10;Description automatically generated">
              <a:extLst>
                <a:ext uri="{FF2B5EF4-FFF2-40B4-BE49-F238E27FC236}">
                  <a16:creationId xmlns:a16="http://schemas.microsoft.com/office/drawing/2014/main" id="{AAEA7E69-ED84-8042-8300-6A992AC3309B}"/>
                </a:ext>
              </a:extLst>
            </p:cNvPr>
            <p:cNvPicPr>
              <a:picLocks noChangeAspect="1"/>
            </p:cNvPicPr>
            <p:nvPr/>
          </p:nvPicPr>
          <p:blipFill>
            <a:blip r:embed="rId4"/>
            <a:stretch>
              <a:fillRect/>
            </a:stretch>
          </p:blipFill>
          <p:spPr>
            <a:xfrm>
              <a:off x="6348549" y="1253802"/>
              <a:ext cx="6477000" cy="4055985"/>
            </a:xfrm>
            <a:prstGeom prst="rect">
              <a:avLst/>
            </a:prstGeom>
          </p:spPr>
        </p:pic>
        <p:sp>
          <p:nvSpPr>
            <p:cNvPr id="16" name="Rectangle 15">
              <a:extLst>
                <a:ext uri="{FF2B5EF4-FFF2-40B4-BE49-F238E27FC236}">
                  <a16:creationId xmlns:a16="http://schemas.microsoft.com/office/drawing/2014/main" id="{F0F1DF9F-1942-B540-8C3A-A5A825790FB6}"/>
                </a:ext>
              </a:extLst>
            </p:cNvPr>
            <p:cNvSpPr/>
            <p:nvPr/>
          </p:nvSpPr>
          <p:spPr>
            <a:xfrm>
              <a:off x="11646567" y="1253801"/>
              <a:ext cx="273495" cy="21886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2DB40DD-121F-A146-94C6-7C70FC564C2C}"/>
                </a:ext>
              </a:extLst>
            </p:cNvPr>
            <p:cNvSpPr/>
            <p:nvPr/>
          </p:nvSpPr>
          <p:spPr>
            <a:xfrm>
              <a:off x="10841497" y="2223554"/>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4B13467-B339-154C-AF57-44B0D017F31D}"/>
                </a:ext>
              </a:extLst>
            </p:cNvPr>
            <p:cNvSpPr/>
            <p:nvPr/>
          </p:nvSpPr>
          <p:spPr>
            <a:xfrm>
              <a:off x="6408806" y="1548213"/>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32D7974-EFE8-F849-A7EB-291D6EC3B81C}"/>
                </a:ext>
              </a:extLst>
            </p:cNvPr>
            <p:cNvSpPr/>
            <p:nvPr/>
          </p:nvSpPr>
          <p:spPr>
            <a:xfrm>
              <a:off x="7225121" y="1548213"/>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666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4" name="Rectangle 13">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pic>
        <p:nvPicPr>
          <p:cNvPr id="18" name="Picture 17">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r>
              <a:rPr lang="en-US" sz="1400" dirty="0"/>
              <a:t>Create and Activate your First Feed</a:t>
            </a:r>
          </a:p>
          <a:p>
            <a:pPr lvl="1"/>
            <a:r>
              <a:rPr lang="en-US" sz="1400" dirty="0"/>
              <a:t>Left Menu, Navigate to Product “Feeds”</a:t>
            </a:r>
          </a:p>
          <a:p>
            <a:pPr lvl="1"/>
            <a:r>
              <a:rPr lang="en-US" sz="1400" dirty="0"/>
              <a:t>“+” Create New Feed</a:t>
            </a:r>
          </a:p>
          <a:p>
            <a:pPr lvl="2"/>
            <a:r>
              <a:rPr lang="en-US" sz="1400" dirty="0"/>
              <a:t>You will be given an option on how you want to upload products, select “upload multiple products”</a:t>
            </a:r>
          </a:p>
          <a:p>
            <a:pPr lvl="2"/>
            <a:r>
              <a:rPr lang="en-US" sz="1400" dirty="0"/>
              <a:t>Select “vehicle Inventory Ads”</a:t>
            </a:r>
          </a:p>
          <a:p>
            <a:pPr lvl="2"/>
            <a:r>
              <a:rPr lang="en-US" sz="1400" dirty="0"/>
              <a:t>Continue</a:t>
            </a:r>
          </a:p>
          <a:p>
            <a:pPr lvl="1"/>
            <a:endParaRPr lang="en-US" sz="1400" dirty="0"/>
          </a:p>
        </p:txBody>
      </p:sp>
      <p:grpSp>
        <p:nvGrpSpPr>
          <p:cNvPr id="8" name="Group 7">
            <a:extLst>
              <a:ext uri="{FF2B5EF4-FFF2-40B4-BE49-F238E27FC236}">
                <a16:creationId xmlns:a16="http://schemas.microsoft.com/office/drawing/2014/main" id="{3C3ECD3A-64B4-3150-CFEB-3CF5E9294886}"/>
              </a:ext>
            </a:extLst>
          </p:cNvPr>
          <p:cNvGrpSpPr/>
          <p:nvPr/>
        </p:nvGrpSpPr>
        <p:grpSpPr>
          <a:xfrm>
            <a:off x="6029496" y="609600"/>
            <a:ext cx="4956048" cy="6135914"/>
            <a:chOff x="6029496" y="609600"/>
            <a:chExt cx="4956048" cy="6135914"/>
          </a:xfrm>
        </p:grpSpPr>
        <p:pic>
          <p:nvPicPr>
            <p:cNvPr id="5" name="Picture 4" descr="Graphical user interface, text, application, Teams&#10;&#10;Description automatically generated">
              <a:extLst>
                <a:ext uri="{FF2B5EF4-FFF2-40B4-BE49-F238E27FC236}">
                  <a16:creationId xmlns:a16="http://schemas.microsoft.com/office/drawing/2014/main" id="{87A523DF-E745-7349-AD48-2A3AD6F03D27}"/>
                </a:ext>
              </a:extLst>
            </p:cNvPr>
            <p:cNvPicPr>
              <a:picLocks noChangeAspect="1"/>
            </p:cNvPicPr>
            <p:nvPr/>
          </p:nvPicPr>
          <p:blipFill>
            <a:blip r:embed="rId5"/>
            <a:stretch>
              <a:fillRect/>
            </a:stretch>
          </p:blipFill>
          <p:spPr>
            <a:xfrm>
              <a:off x="6029496" y="609600"/>
              <a:ext cx="4956048" cy="2515194"/>
            </a:xfrm>
            <a:prstGeom prst="rect">
              <a:avLst/>
            </a:prstGeom>
            <a:ln>
              <a:noFill/>
            </a:ln>
            <a:effectLst>
              <a:outerShdw blurRad="76200" dist="63500" dir="5040000" algn="tl" rotWithShape="0">
                <a:srgbClr val="000000">
                  <a:alpha val="41000"/>
                </a:srgbClr>
              </a:outerShdw>
            </a:effectLst>
          </p:spPr>
        </p:pic>
        <p:pic>
          <p:nvPicPr>
            <p:cNvPr id="7" name="Picture 6" descr="Graphical user interface, text, application, email&#10;&#10;Description automatically generated">
              <a:extLst>
                <a:ext uri="{FF2B5EF4-FFF2-40B4-BE49-F238E27FC236}">
                  <a16:creationId xmlns:a16="http://schemas.microsoft.com/office/drawing/2014/main" id="{780FE0CF-B515-C24F-8503-6CD01693CBC0}"/>
                </a:ext>
              </a:extLst>
            </p:cNvPr>
            <p:cNvPicPr>
              <a:picLocks noChangeAspect="1"/>
            </p:cNvPicPr>
            <p:nvPr/>
          </p:nvPicPr>
          <p:blipFill>
            <a:blip r:embed="rId6"/>
            <a:stretch>
              <a:fillRect/>
            </a:stretch>
          </p:blipFill>
          <p:spPr>
            <a:xfrm>
              <a:off x="6029936" y="3028949"/>
              <a:ext cx="4764834" cy="3716565"/>
            </a:xfrm>
            <a:prstGeom prst="rect">
              <a:avLst/>
            </a:prstGeom>
          </p:spPr>
        </p:pic>
        <p:sp>
          <p:nvSpPr>
            <p:cNvPr id="13" name="Rectangle 12">
              <a:extLst>
                <a:ext uri="{FF2B5EF4-FFF2-40B4-BE49-F238E27FC236}">
                  <a16:creationId xmlns:a16="http://schemas.microsoft.com/office/drawing/2014/main" id="{9F1881A1-7506-E241-A57D-35D0001EB25E}"/>
                </a:ext>
              </a:extLst>
            </p:cNvPr>
            <p:cNvSpPr/>
            <p:nvPr/>
          </p:nvSpPr>
          <p:spPr>
            <a:xfrm>
              <a:off x="8549085" y="1931291"/>
              <a:ext cx="1230376" cy="98970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DC014B4-D7AE-FC42-A3D5-58DCB2692F9C}"/>
                </a:ext>
              </a:extLst>
            </p:cNvPr>
            <p:cNvSpPr/>
            <p:nvPr/>
          </p:nvSpPr>
          <p:spPr>
            <a:xfrm>
              <a:off x="6366966" y="4603750"/>
              <a:ext cx="427534" cy="165101"/>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198392-B381-BF41-9B26-506C7D3CF1AE}"/>
                </a:ext>
              </a:extLst>
            </p:cNvPr>
            <p:cNvSpPr/>
            <p:nvPr/>
          </p:nvSpPr>
          <p:spPr>
            <a:xfrm>
              <a:off x="6366966" y="6010513"/>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D2B016-4DC2-6C2B-3F19-B85218F751DB}"/>
                </a:ext>
              </a:extLst>
            </p:cNvPr>
            <p:cNvPicPr>
              <a:picLocks noChangeAspect="1"/>
            </p:cNvPicPr>
            <p:nvPr/>
          </p:nvPicPr>
          <p:blipFill rotWithShape="1">
            <a:blip r:embed="rId7"/>
            <a:srcRect r="9402" b="1053"/>
            <a:stretch/>
          </p:blipFill>
          <p:spPr>
            <a:xfrm>
              <a:off x="6302999" y="5636820"/>
              <a:ext cx="214820" cy="165101"/>
            </a:xfrm>
            <a:prstGeom prst="rect">
              <a:avLst/>
            </a:prstGeom>
          </p:spPr>
        </p:pic>
      </p:grpSp>
    </p:spTree>
    <p:extLst>
      <p:ext uri="{BB962C8B-B14F-4D97-AF65-F5344CB8AC3E}">
        <p14:creationId xmlns:p14="http://schemas.microsoft.com/office/powerpoint/2010/main" val="401813906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fe62945-74e6-4203-848f-b9b82929f9d4}" enabled="0" method="" siteId="{1fe62945-74e6-4203-848f-b9b82929f9d4}" removed="1"/>
</clbl:labelList>
</file>

<file path=docProps/app.xml><?xml version="1.0" encoding="utf-8"?>
<Properties xmlns="http://schemas.openxmlformats.org/officeDocument/2006/extended-properties" xmlns:vt="http://schemas.openxmlformats.org/officeDocument/2006/docPropsVTypes">
  <Template>{CE0912F6-082A-5344-8C54-13BCAF1EEE88}tf10001057</Template>
  <TotalTime>1415</TotalTime>
  <Words>1294</Words>
  <Application>Microsoft Macintosh PowerPoint</Application>
  <PresentationFormat>Widescreen</PresentationFormat>
  <Paragraphs>144</Paragraphs>
  <Slides>20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Tahoma</vt:lpstr>
      <vt:lpstr>Trebuchet MS</vt:lpstr>
      <vt:lpstr>Berlin</vt:lpstr>
      <vt:lpstr>Hoot Interactive</vt:lpstr>
      <vt:lpstr>Outline Of Set-Up Requirements</vt:lpstr>
      <vt:lpstr>Create Custom Feed</vt:lpstr>
      <vt:lpstr>Create Custom Feed</vt:lpstr>
      <vt:lpstr>Create Custom Feed</vt:lpstr>
      <vt:lpstr>Merchant Center Account</vt:lpstr>
      <vt:lpstr>Request Vehicle Ads Access From Google</vt:lpstr>
      <vt:lpstr>Google Merchant Center</vt:lpstr>
      <vt:lpstr>Merchant Center</vt:lpstr>
      <vt:lpstr>Merchant Center</vt:lpstr>
      <vt:lpstr>Merchant Center</vt:lpstr>
      <vt:lpstr>Merchant Center</vt:lpstr>
      <vt:lpstr>Merchant Center</vt:lpstr>
      <vt:lpstr>Merchant Center</vt:lpstr>
      <vt:lpstr>Merchant Center</vt:lpstr>
      <vt:lpstr>Google Merchant Center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Hoot Interactive</dc:title>
  <dc:creator>brenton rose</dc:creator>
  <cp:lastModifiedBy>Brenton Rose</cp:lastModifiedBy>
  <cp:revision>32</cp:revision>
  <dcterms:created xsi:type="dcterms:W3CDTF">2021-11-02T20:19:02Z</dcterms:created>
  <dcterms:modified xsi:type="dcterms:W3CDTF">2023-07-18T20:27:24Z</dcterms:modified>
</cp:coreProperties>
</file>